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26"/>
  </p:notesMasterIdLst>
  <p:handoutMasterIdLst>
    <p:handoutMasterId r:id="rId27"/>
  </p:handoutMasterIdLst>
  <p:sldIdLst>
    <p:sldId id="426" r:id="rId2"/>
    <p:sldId id="376" r:id="rId3"/>
    <p:sldId id="453" r:id="rId4"/>
    <p:sldId id="466" r:id="rId5"/>
    <p:sldId id="454" r:id="rId6"/>
    <p:sldId id="467" r:id="rId7"/>
    <p:sldId id="455" r:id="rId8"/>
    <p:sldId id="468" r:id="rId9"/>
    <p:sldId id="429" r:id="rId10"/>
    <p:sldId id="430" r:id="rId11"/>
    <p:sldId id="378" r:id="rId12"/>
    <p:sldId id="450" r:id="rId13"/>
    <p:sldId id="452" r:id="rId14"/>
    <p:sldId id="469" r:id="rId15"/>
    <p:sldId id="470" r:id="rId16"/>
    <p:sldId id="471" r:id="rId17"/>
    <p:sldId id="472" r:id="rId18"/>
    <p:sldId id="375" r:id="rId19"/>
    <p:sldId id="457" r:id="rId20"/>
    <p:sldId id="458" r:id="rId21"/>
    <p:sldId id="459" r:id="rId22"/>
    <p:sldId id="394" r:id="rId23"/>
    <p:sldId id="368" r:id="rId24"/>
    <p:sldId id="447" r:id="rId25"/>
  </p:sldIdLst>
  <p:sldSz cx="9144000" cy="6858000" type="screen4x3"/>
  <p:notesSz cx="6775450" cy="9906000"/>
  <p:custDataLst>
    <p:tags r:id="rId28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E0F"/>
    <a:srgbClr val="E2E4EA"/>
    <a:srgbClr val="DDE0E7"/>
    <a:srgbClr val="E2E2E2"/>
    <a:srgbClr val="DCDCDC"/>
    <a:srgbClr val="EAEAEA"/>
    <a:srgbClr val="DDDDDD"/>
    <a:srgbClr val="6699FF"/>
    <a:srgbClr val="EE9417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94660"/>
  </p:normalViewPr>
  <p:slideViewPr>
    <p:cSldViewPr>
      <p:cViewPr varScale="1">
        <p:scale>
          <a:sx n="114" d="100"/>
          <a:sy n="114" d="100"/>
        </p:scale>
        <p:origin x="-444" y="-102"/>
      </p:cViewPr>
      <p:guideLst>
        <p:guide orient="horz" pos="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96"/>
    </p:cViewPr>
  </p:sorterViewPr>
  <p:notesViewPr>
    <p:cSldViewPr>
      <p:cViewPr varScale="1">
        <p:scale>
          <a:sx n="64" d="100"/>
          <a:sy n="64" d="100"/>
        </p:scale>
        <p:origin x="-2880" y="-120"/>
      </p:cViewPr>
      <p:guideLst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fld id="{51FC5005-AB2F-4C8A-B5EB-09B5FF47DF0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2481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8575" y="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6938"/>
            <a:ext cx="4968875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8575" y="9410700"/>
            <a:ext cx="2936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1" tIns="46306" rIns="92611" bIns="4630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solidFill>
                  <a:srgbClr val="2C0B59"/>
                </a:solidFill>
                <a:latin typeface="Arial" charset="0"/>
              </a:defRPr>
            </a:lvl1pPr>
          </a:lstStyle>
          <a:p>
            <a:fld id="{88EA77C0-9145-46CA-85DE-D1E10BCCA30F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87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848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74710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415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80423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6666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57401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0550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19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62042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20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84940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21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413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22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9287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96652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23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89289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24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8381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9648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A331-10D6-4AF2-9838-A137A7E10DB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6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8612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A331-10D6-4AF2-9838-A137A7E10DB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6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7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359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A331-10D6-4AF2-9838-A137A7E10DB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6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A77C0-9145-46CA-85DE-D1E10BCCA30F}" type="slidenum">
              <a:rPr lang="fr-FR" altLang="en-US" smtClean="0"/>
              <a:pPr/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772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2962" y="667077"/>
            <a:ext cx="4853178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fr-FR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 sz="1800" b="1" dirty="0">
              <a:solidFill>
                <a:srgbClr val="517485"/>
              </a:solidFill>
              <a:latin typeface="Arial" charset="0"/>
            </a:endParaRPr>
          </a:p>
        </p:txBody>
      </p:sp>
      <p:grpSp>
        <p:nvGrpSpPr>
          <p:cNvPr id="6" name="Group 47"/>
          <p:cNvGrpSpPr/>
          <p:nvPr userDrawn="1"/>
        </p:nvGrpSpPr>
        <p:grpSpPr>
          <a:xfrm>
            <a:off x="861824" y="1101211"/>
            <a:ext cx="1715397" cy="524909"/>
            <a:chOff x="2824163" y="3194050"/>
            <a:chExt cx="2090738" cy="590550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2962" y="1278140"/>
            <a:ext cx="4853178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fr-FR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472962" y="2003428"/>
            <a:ext cx="4853178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FR" dirty="0"/>
          </a:p>
        </p:txBody>
      </p:sp>
      <p:pic>
        <p:nvPicPr>
          <p:cNvPr id="41" name="Picture Placeholder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19378"/>
            <a:ext cx="9144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2962" y="2736949"/>
            <a:ext cx="4853178" cy="677109"/>
          </a:xfrm>
        </p:spPr>
        <p:txBody>
          <a:bodyPr tIns="36000" bIns="36000" anchor="b">
            <a:noAutofit/>
          </a:bodyPr>
          <a:lstStyle>
            <a:lvl1pPr algn="l">
              <a:defRPr sz="3200" b="1" cap="sm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fr-FR" dirty="0"/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 sz="1800" b="1" dirty="0">
              <a:solidFill>
                <a:srgbClr val="517485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2962" y="3348009"/>
            <a:ext cx="4853178" cy="611623"/>
          </a:xfrm>
        </p:spPr>
        <p:txBody>
          <a:bodyPr tIns="36000" bIns="36000">
            <a:noAutofit/>
          </a:bodyPr>
          <a:lstStyle>
            <a:lvl1pPr marL="0" indent="0" algn="l"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fr-FR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0"/>
          </p:nvPr>
        </p:nvSpPr>
        <p:spPr>
          <a:xfrm>
            <a:off x="3472962" y="4073297"/>
            <a:ext cx="4853178" cy="335915"/>
          </a:xfrm>
        </p:spPr>
        <p:txBody>
          <a:bodyPr tIns="36000" bIns="36000" anchor="ctr">
            <a:noAutofit/>
          </a:bodyPr>
          <a:lstStyle>
            <a:lvl1pPr marL="0" indent="0" algn="l">
              <a:buNone/>
              <a:defRPr sz="1600" b="0" cap="none" baseline="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FR" dirty="0"/>
          </a:p>
        </p:txBody>
      </p:sp>
      <p:grpSp>
        <p:nvGrpSpPr>
          <p:cNvPr id="41" name="Group 47"/>
          <p:cNvGrpSpPr/>
          <p:nvPr userDrawn="1"/>
        </p:nvGrpSpPr>
        <p:grpSpPr>
          <a:xfrm>
            <a:off x="861824" y="3118579"/>
            <a:ext cx="1715397" cy="524909"/>
            <a:chOff x="2824163" y="3194050"/>
            <a:chExt cx="2090738" cy="590550"/>
          </a:xfrm>
        </p:grpSpPr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3254376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4249738" y="3336925"/>
              <a:ext cx="342900" cy="233363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3597276" y="3336925"/>
              <a:ext cx="306388" cy="233363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3932238" y="3336925"/>
              <a:ext cx="292100" cy="233363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2824163" y="3333750"/>
              <a:ext cx="401638" cy="236538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92638" y="3194050"/>
              <a:ext cx="322263" cy="558800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2824163" y="3662363"/>
              <a:ext cx="57150" cy="90488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18" y="9"/>
                </a:cxn>
                <a:cxn ang="0">
                  <a:pos x="16" y="25"/>
                </a:cxn>
                <a:cxn ang="0">
                  <a:pos x="32" y="25"/>
                </a:cxn>
                <a:cxn ang="0">
                  <a:pos x="30" y="31"/>
                </a:cxn>
                <a:cxn ang="0">
                  <a:pos x="14" y="31"/>
                </a:cxn>
                <a:cxn ang="0">
                  <a:pos x="10" y="49"/>
                </a:cxn>
                <a:cxn ang="0">
                  <a:pos x="30" y="49"/>
                </a:cxn>
                <a:cxn ang="0">
                  <a:pos x="30" y="57"/>
                </a:cxn>
                <a:cxn ang="0">
                  <a:pos x="0" y="57"/>
                </a:cxn>
                <a:cxn ang="0">
                  <a:pos x="10" y="0"/>
                </a:cxn>
                <a:cxn ang="0">
                  <a:pos x="36" y="0"/>
                </a:cxn>
                <a:cxn ang="0">
                  <a:pos x="36" y="9"/>
                </a:cxn>
              </a:cxnLst>
              <a:rect l="0" t="0" r="r" b="b"/>
              <a:pathLst>
                <a:path w="36" h="57">
                  <a:moveTo>
                    <a:pt x="36" y="9"/>
                  </a:moveTo>
                  <a:lnTo>
                    <a:pt x="18" y="9"/>
                  </a:lnTo>
                  <a:lnTo>
                    <a:pt x="16" y="25"/>
                  </a:lnTo>
                  <a:lnTo>
                    <a:pt x="32" y="25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10" y="49"/>
                  </a:lnTo>
                  <a:lnTo>
                    <a:pt x="30" y="49"/>
                  </a:lnTo>
                  <a:lnTo>
                    <a:pt x="30" y="57"/>
                  </a:lnTo>
                  <a:lnTo>
                    <a:pt x="0" y="57"/>
                  </a:lnTo>
                  <a:lnTo>
                    <a:pt x="10" y="0"/>
                  </a:lnTo>
                  <a:lnTo>
                    <a:pt x="36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2881313" y="3689350"/>
              <a:ext cx="68263" cy="63500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10" y="12"/>
                </a:cxn>
                <a:cxn ang="0">
                  <a:pos x="4" y="2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12" y="6"/>
                </a:cxn>
                <a:cxn ang="0">
                  <a:pos x="17" y="0"/>
                </a:cxn>
                <a:cxn ang="0">
                  <a:pos x="21" y="1"/>
                </a:cxn>
                <a:cxn ang="0">
                  <a:pos x="13" y="9"/>
                </a:cxn>
                <a:cxn ang="0">
                  <a:pos x="18" y="19"/>
                </a:cxn>
                <a:cxn ang="0">
                  <a:pos x="13" y="20"/>
                </a:cxn>
              </a:cxnLst>
              <a:rect l="0" t="0" r="r" b="b"/>
              <a:pathLst>
                <a:path w="21" h="20">
                  <a:moveTo>
                    <a:pt x="13" y="20"/>
                  </a:moveTo>
                  <a:cubicBezTo>
                    <a:pt x="12" y="18"/>
                    <a:pt x="11" y="15"/>
                    <a:pt x="10" y="12"/>
                  </a:cubicBezTo>
                  <a:cubicBezTo>
                    <a:pt x="8" y="15"/>
                    <a:pt x="6" y="18"/>
                    <a:pt x="4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9"/>
                  </a:cubicBezTo>
                  <a:cubicBezTo>
                    <a:pt x="7" y="7"/>
                    <a:pt x="6" y="4"/>
                    <a:pt x="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2"/>
                    <a:pt x="11" y="4"/>
                    <a:pt x="12" y="6"/>
                  </a:cubicBezTo>
                  <a:cubicBezTo>
                    <a:pt x="14" y="4"/>
                    <a:pt x="15" y="2"/>
                    <a:pt x="17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4"/>
                    <a:pt x="16" y="6"/>
                    <a:pt x="13" y="9"/>
                  </a:cubicBezTo>
                  <a:cubicBezTo>
                    <a:pt x="15" y="12"/>
                    <a:pt x="17" y="16"/>
                    <a:pt x="18" y="19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2946401" y="3689350"/>
              <a:ext cx="73025" cy="95250"/>
            </a:xfrm>
            <a:custGeom>
              <a:avLst/>
              <a:gdLst/>
              <a:ahLst/>
              <a:cxnLst>
                <a:cxn ang="0">
                  <a:pos x="11" y="17"/>
                </a:cxn>
                <a:cxn ang="0">
                  <a:pos x="18" y="7"/>
                </a:cxn>
                <a:cxn ang="0">
                  <a:pos x="15" y="3"/>
                </a:cxn>
                <a:cxn ang="0">
                  <a:pos x="8" y="16"/>
                </a:cxn>
                <a:cxn ang="0">
                  <a:pos x="11" y="17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7" y="0"/>
                </a:cxn>
                <a:cxn ang="0">
                  <a:pos x="23" y="7"/>
                </a:cxn>
                <a:cxn ang="0">
                  <a:pos x="12" y="20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0" y="3"/>
                </a:cxn>
              </a:cxnLst>
              <a:rect l="0" t="0" r="r" b="b"/>
              <a:pathLst>
                <a:path w="23" h="30">
                  <a:moveTo>
                    <a:pt x="11" y="17"/>
                  </a:moveTo>
                  <a:cubicBezTo>
                    <a:pt x="15" y="17"/>
                    <a:pt x="18" y="11"/>
                    <a:pt x="18" y="7"/>
                  </a:cubicBezTo>
                  <a:cubicBezTo>
                    <a:pt x="18" y="4"/>
                    <a:pt x="17" y="3"/>
                    <a:pt x="15" y="3"/>
                  </a:cubicBezTo>
                  <a:cubicBezTo>
                    <a:pt x="12" y="3"/>
                    <a:pt x="9" y="7"/>
                    <a:pt x="8" y="16"/>
                  </a:cubicBezTo>
                  <a:cubicBezTo>
                    <a:pt x="9" y="17"/>
                    <a:pt x="10" y="17"/>
                    <a:pt x="11" y="17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9" y="0"/>
                    <a:pt x="23" y="1"/>
                    <a:pt x="23" y="7"/>
                  </a:cubicBezTo>
                  <a:cubicBezTo>
                    <a:pt x="23" y="12"/>
                    <a:pt x="19" y="20"/>
                    <a:pt x="12" y="20"/>
                  </a:cubicBezTo>
                  <a:cubicBezTo>
                    <a:pt x="10" y="20"/>
                    <a:pt x="8" y="20"/>
                    <a:pt x="7" y="1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3025776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3086101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3133726" y="3670300"/>
              <a:ext cx="44450" cy="825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6" y="26"/>
                </a:cxn>
                <a:cxn ang="0">
                  <a:pos x="2" y="19"/>
                </a:cxn>
                <a:cxn ang="0">
                  <a:pos x="4" y="9"/>
                </a:cxn>
                <a:cxn ang="0">
                  <a:pos x="1" y="9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10" y="0"/>
                </a:cxn>
                <a:cxn ang="0">
                  <a:pos x="9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6" y="19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1" y="25"/>
                </a:cxn>
              </a:cxnLst>
              <a:rect l="0" t="0" r="r" b="b"/>
              <a:pathLst>
                <a:path w="14" h="26">
                  <a:moveTo>
                    <a:pt x="11" y="25"/>
                  </a:moveTo>
                  <a:cubicBezTo>
                    <a:pt x="9" y="26"/>
                    <a:pt x="7" y="26"/>
                    <a:pt x="6" y="26"/>
                  </a:cubicBezTo>
                  <a:cubicBezTo>
                    <a:pt x="2" y="26"/>
                    <a:pt x="0" y="25"/>
                    <a:pt x="2" y="1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7" y="23"/>
                    <a:pt x="8" y="23"/>
                  </a:cubicBezTo>
                  <a:cubicBezTo>
                    <a:pt x="9" y="23"/>
                    <a:pt x="10" y="23"/>
                    <a:pt x="10" y="22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3178176" y="3659188"/>
              <a:ext cx="31750" cy="936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8" y="0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3"/>
                </a:cxn>
                <a:cxn ang="0">
                  <a:pos x="8" y="9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4" y="9"/>
                </a:cxn>
                <a:cxn ang="0">
                  <a:pos x="8" y="9"/>
                </a:cxn>
              </a:cxnLst>
              <a:rect l="0" t="0" r="r" b="b"/>
              <a:pathLst>
                <a:path w="10" h="29">
                  <a:moveTo>
                    <a:pt x="4" y="3"/>
                  </a:moveTo>
                  <a:cubicBezTo>
                    <a:pt x="5" y="2"/>
                    <a:pt x="6" y="0"/>
                    <a:pt x="8" y="0"/>
                  </a:cubicBezTo>
                  <a:cubicBezTo>
                    <a:pt x="9" y="0"/>
                    <a:pt x="10" y="2"/>
                    <a:pt x="10" y="3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5" y="6"/>
                    <a:pt x="4" y="5"/>
                    <a:pt x="4" y="3"/>
                  </a:cubicBezTo>
                  <a:moveTo>
                    <a:pt x="8" y="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32067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4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2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4" y="7"/>
                    <a:pt x="4" y="5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3260726" y="3689350"/>
              <a:ext cx="57150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18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8" h="20">
                  <a:moveTo>
                    <a:pt x="13" y="4"/>
                  </a:moveTo>
                  <a:cubicBezTo>
                    <a:pt x="13" y="3"/>
                    <a:pt x="13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10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9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3" y="0"/>
                  </a:cubicBezTo>
                  <a:cubicBezTo>
                    <a:pt x="15" y="0"/>
                    <a:pt x="18" y="1"/>
                    <a:pt x="18" y="4"/>
                  </a:cubicBezTo>
                  <a:cubicBezTo>
                    <a:pt x="18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3311526" y="3736975"/>
              <a:ext cx="28575" cy="381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4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2" y="12"/>
                </a:cxn>
                <a:cxn ang="0">
                  <a:pos x="0" y="11"/>
                </a:cxn>
              </a:cxnLst>
              <a:rect l="0" t="0" r="r" b="b"/>
              <a:pathLst>
                <a:path w="9" h="12">
                  <a:moveTo>
                    <a:pt x="0" y="1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6" y="0"/>
                    <a:pt x="8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3394076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3467101" y="3689350"/>
              <a:ext cx="60325" cy="63500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11" y="16"/>
                </a:cxn>
                <a:cxn ang="0">
                  <a:pos x="4" y="20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5" y="11"/>
                </a:cxn>
                <a:cxn ang="0">
                  <a:pos x="5" y="14"/>
                </a:cxn>
                <a:cxn ang="0">
                  <a:pos x="6" y="17"/>
                </a:cxn>
                <a:cxn ang="0">
                  <a:pos x="13" y="7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5" y="20"/>
                </a:cxn>
                <a:cxn ang="0">
                  <a:pos x="11" y="20"/>
                </a:cxn>
                <a:cxn ang="0">
                  <a:pos x="11" y="16"/>
                </a:cxn>
              </a:cxnLst>
              <a:rect l="0" t="0" r="r" b="b"/>
              <a:pathLst>
                <a:path w="19" h="20"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9" y="19"/>
                    <a:pt x="6" y="20"/>
                    <a:pt x="4" y="20"/>
                  </a:cubicBezTo>
                  <a:cubicBezTo>
                    <a:pt x="2" y="20"/>
                    <a:pt x="0" y="19"/>
                    <a:pt x="0" y="16"/>
                  </a:cubicBezTo>
                  <a:cubicBezTo>
                    <a:pt x="0" y="15"/>
                    <a:pt x="0" y="13"/>
                    <a:pt x="0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9" y="17"/>
                    <a:pt x="12" y="12"/>
                    <a:pt x="13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3533776" y="3689350"/>
              <a:ext cx="47625" cy="6350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4"/>
                </a:cxn>
                <a:cxn ang="0">
                  <a:pos x="9" y="2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11" y="4"/>
                </a:cxn>
                <a:cxn ang="0">
                  <a:pos x="7" y="10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15" h="20">
                  <a:moveTo>
                    <a:pt x="8" y="3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7" y="1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3613151" y="3689350"/>
              <a:ext cx="47625" cy="6350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1" y="3"/>
                </a:cxn>
                <a:cxn ang="0">
                  <a:pos x="8" y="5"/>
                </a:cxn>
                <a:cxn ang="0">
                  <a:pos x="11" y="9"/>
                </a:cxn>
                <a:cxn ang="0">
                  <a:pos x="13" y="14"/>
                </a:cxn>
                <a:cxn ang="0">
                  <a:pos x="6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6" y="10"/>
                </a:cxn>
                <a:cxn ang="0">
                  <a:pos x="3" y="5"/>
                </a:cxn>
                <a:cxn ang="0">
                  <a:pos x="10" y="0"/>
                </a:cxn>
                <a:cxn ang="0">
                  <a:pos x="15" y="1"/>
                </a:cxn>
                <a:cxn ang="0">
                  <a:pos x="14" y="3"/>
                </a:cxn>
              </a:cxnLst>
              <a:rect l="0" t="0" r="r" b="b"/>
              <a:pathLst>
                <a:path w="15" h="20">
                  <a:moveTo>
                    <a:pt x="14" y="3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10" y="3"/>
                    <a:pt x="8" y="3"/>
                    <a:pt x="8" y="5"/>
                  </a:cubicBezTo>
                  <a:cubicBezTo>
                    <a:pt x="8" y="6"/>
                    <a:pt x="9" y="7"/>
                    <a:pt x="11" y="9"/>
                  </a:cubicBezTo>
                  <a:cubicBezTo>
                    <a:pt x="12" y="11"/>
                    <a:pt x="13" y="13"/>
                    <a:pt x="13" y="14"/>
                  </a:cubicBezTo>
                  <a:cubicBezTo>
                    <a:pt x="13" y="18"/>
                    <a:pt x="10" y="20"/>
                    <a:pt x="6" y="20"/>
                  </a:cubicBezTo>
                  <a:cubicBezTo>
                    <a:pt x="3" y="20"/>
                    <a:pt x="1" y="19"/>
                    <a:pt x="0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7"/>
                    <a:pt x="5" y="17"/>
                  </a:cubicBezTo>
                  <a:cubicBezTo>
                    <a:pt x="7" y="17"/>
                    <a:pt x="9" y="16"/>
                    <a:pt x="9" y="14"/>
                  </a:cubicBezTo>
                  <a:cubicBezTo>
                    <a:pt x="9" y="13"/>
                    <a:pt x="8" y="12"/>
                    <a:pt x="6" y="10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1"/>
                    <a:pt x="7" y="0"/>
                    <a:pt x="10" y="0"/>
                  </a:cubicBezTo>
                  <a:cubicBezTo>
                    <a:pt x="13" y="0"/>
                    <a:pt x="14" y="0"/>
                    <a:pt x="15" y="1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3667126" y="3689350"/>
              <a:ext cx="63500" cy="63500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10" y="17"/>
                </a:cxn>
                <a:cxn ang="0">
                  <a:pos x="15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9" y="20"/>
                </a:cxn>
                <a:cxn ang="0">
                  <a:pos x="0" y="12"/>
                </a:cxn>
              </a:cxnLst>
              <a:rect l="0" t="0" r="r" b="b"/>
              <a:pathLst>
                <a:path w="20" h="20">
                  <a:moveTo>
                    <a:pt x="15" y="8"/>
                  </a:moveTo>
                  <a:cubicBezTo>
                    <a:pt x="15" y="5"/>
                    <a:pt x="14" y="2"/>
                    <a:pt x="11" y="2"/>
                  </a:cubicBezTo>
                  <a:cubicBezTo>
                    <a:pt x="7" y="2"/>
                    <a:pt x="5" y="8"/>
                    <a:pt x="5" y="11"/>
                  </a:cubicBezTo>
                  <a:cubicBezTo>
                    <a:pt x="5" y="15"/>
                    <a:pt x="7" y="17"/>
                    <a:pt x="10" y="17"/>
                  </a:cubicBezTo>
                  <a:cubicBezTo>
                    <a:pt x="11" y="17"/>
                    <a:pt x="15" y="16"/>
                    <a:pt x="15" y="8"/>
                  </a:cubicBezTo>
                  <a:moveTo>
                    <a:pt x="0" y="12"/>
                  </a:moveTo>
                  <a:cubicBezTo>
                    <a:pt x="0" y="3"/>
                    <a:pt x="7" y="0"/>
                    <a:pt x="11" y="0"/>
                  </a:cubicBezTo>
                  <a:cubicBezTo>
                    <a:pt x="18" y="0"/>
                    <a:pt x="20" y="4"/>
                    <a:pt x="20" y="8"/>
                  </a:cubicBezTo>
                  <a:cubicBezTo>
                    <a:pt x="20" y="14"/>
                    <a:pt x="16" y="20"/>
                    <a:pt x="9" y="20"/>
                  </a:cubicBezTo>
                  <a:cubicBezTo>
                    <a:pt x="4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3740151" y="3689350"/>
              <a:ext cx="63500" cy="63500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6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7" y="17"/>
                </a:cxn>
                <a:cxn ang="0">
                  <a:pos x="14" y="7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16" y="20"/>
                </a:cxn>
                <a:cxn ang="0">
                  <a:pos x="11" y="20"/>
                </a:cxn>
                <a:cxn ang="0">
                  <a:pos x="12" y="16"/>
                </a:cxn>
              </a:cxnLst>
              <a:rect l="0" t="0" r="r" b="b"/>
              <a:pathLst>
                <a:path w="20" h="20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9" y="19"/>
                    <a:pt x="7" y="20"/>
                    <a:pt x="5" y="20"/>
                  </a:cubicBezTo>
                  <a:cubicBezTo>
                    <a:pt x="3" y="20"/>
                    <a:pt x="0" y="19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5" y="16"/>
                    <a:pt x="7" y="17"/>
                    <a:pt x="7" y="17"/>
                  </a:cubicBezTo>
                  <a:cubicBezTo>
                    <a:pt x="9" y="17"/>
                    <a:pt x="13" y="12"/>
                    <a:pt x="14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1" y="20"/>
                    <a:pt x="11" y="20"/>
                    <a:pt x="11" y="20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3810001" y="3689350"/>
              <a:ext cx="49213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3856038" y="3689350"/>
              <a:ext cx="53975" cy="63500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3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5" y="18"/>
                  </a:moveTo>
                  <a:cubicBezTo>
                    <a:pt x="12" y="20"/>
                    <a:pt x="11" y="20"/>
                    <a:pt x="8" y="20"/>
                  </a:cubicBezTo>
                  <a:cubicBezTo>
                    <a:pt x="3" y="20"/>
                    <a:pt x="0" y="17"/>
                    <a:pt x="0" y="12"/>
                  </a:cubicBezTo>
                  <a:cubicBezTo>
                    <a:pt x="0" y="6"/>
                    <a:pt x="4" y="0"/>
                    <a:pt x="11" y="0"/>
                  </a:cubicBezTo>
                  <a:cubicBezTo>
                    <a:pt x="14" y="0"/>
                    <a:pt x="15" y="0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3"/>
                    <a:pt x="11" y="3"/>
                  </a:cubicBezTo>
                  <a:cubicBezTo>
                    <a:pt x="8" y="3"/>
                    <a:pt x="5" y="7"/>
                    <a:pt x="5" y="12"/>
                  </a:cubicBezTo>
                  <a:cubicBezTo>
                    <a:pt x="5" y="14"/>
                    <a:pt x="7" y="17"/>
                    <a:pt x="9" y="17"/>
                  </a:cubicBezTo>
                  <a:cubicBezTo>
                    <a:pt x="11" y="17"/>
                    <a:pt x="12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7" name="Freeform 30"/>
            <p:cNvSpPr>
              <a:spLocks noEditPoints="1"/>
            </p:cNvSpPr>
            <p:nvPr/>
          </p:nvSpPr>
          <p:spPr bwMode="auto">
            <a:xfrm>
              <a:off x="3913188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5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6" y="5"/>
                    <a:pt x="5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5" y="13"/>
                    <a:pt x="5" y="17"/>
                    <a:pt x="8" y="17"/>
                  </a:cubicBezTo>
                  <a:cubicBezTo>
                    <a:pt x="10" y="17"/>
                    <a:pt x="11" y="16"/>
                    <a:pt x="13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4008438" y="3689350"/>
              <a:ext cx="60325" cy="63500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2"/>
                </a:cxn>
                <a:cxn ang="0">
                  <a:pos x="5" y="11"/>
                </a:cxn>
                <a:cxn ang="0">
                  <a:pos x="9" y="17"/>
                </a:cxn>
                <a:cxn ang="0">
                  <a:pos x="14" y="8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19" y="8"/>
                </a:cxn>
                <a:cxn ang="0">
                  <a:pos x="8" y="20"/>
                </a:cxn>
                <a:cxn ang="0">
                  <a:pos x="0" y="12"/>
                </a:cxn>
              </a:cxnLst>
              <a:rect l="0" t="0" r="r" b="b"/>
              <a:pathLst>
                <a:path w="19" h="20">
                  <a:moveTo>
                    <a:pt x="14" y="8"/>
                  </a:moveTo>
                  <a:cubicBezTo>
                    <a:pt x="14" y="5"/>
                    <a:pt x="13" y="2"/>
                    <a:pt x="11" y="2"/>
                  </a:cubicBezTo>
                  <a:cubicBezTo>
                    <a:pt x="6" y="2"/>
                    <a:pt x="5" y="8"/>
                    <a:pt x="5" y="11"/>
                  </a:cubicBezTo>
                  <a:cubicBezTo>
                    <a:pt x="5" y="15"/>
                    <a:pt x="6" y="17"/>
                    <a:pt x="9" y="17"/>
                  </a:cubicBezTo>
                  <a:cubicBezTo>
                    <a:pt x="11" y="17"/>
                    <a:pt x="14" y="16"/>
                    <a:pt x="14" y="8"/>
                  </a:cubicBezTo>
                  <a:moveTo>
                    <a:pt x="0" y="12"/>
                  </a:moveTo>
                  <a:cubicBezTo>
                    <a:pt x="0" y="3"/>
                    <a:pt x="6" y="0"/>
                    <a:pt x="11" y="0"/>
                  </a:cubicBezTo>
                  <a:cubicBezTo>
                    <a:pt x="17" y="0"/>
                    <a:pt x="19" y="4"/>
                    <a:pt x="19" y="8"/>
                  </a:cubicBezTo>
                  <a:cubicBezTo>
                    <a:pt x="19" y="14"/>
                    <a:pt x="15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4078288" y="3659188"/>
              <a:ext cx="50800" cy="9366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" y="12"/>
                </a:cxn>
                <a:cxn ang="0">
                  <a:pos x="1" y="12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5" y="7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3" y="9"/>
                </a:cxn>
                <a:cxn ang="0">
                  <a:pos x="13" y="12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</a:cxnLst>
              <a:rect l="0" t="0" r="r" b="b"/>
              <a:pathLst>
                <a:path w="16" h="29">
                  <a:moveTo>
                    <a:pt x="0" y="29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3" y="0"/>
                    <a:pt x="14" y="0"/>
                    <a:pt x="16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2" y="3"/>
                    <a:pt x="10" y="3"/>
                    <a:pt x="10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0" name="Freeform 33"/>
            <p:cNvSpPr>
              <a:spLocks noEditPoints="1"/>
            </p:cNvSpPr>
            <p:nvPr/>
          </p:nvSpPr>
          <p:spPr bwMode="auto">
            <a:xfrm>
              <a:off x="4154488" y="3689350"/>
              <a:ext cx="53975" cy="63500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3"/>
                </a:cxn>
                <a:cxn ang="0">
                  <a:pos x="5" y="9"/>
                </a:cxn>
                <a:cxn ang="0">
                  <a:pos x="12" y="4"/>
                </a:cxn>
                <a:cxn ang="0">
                  <a:pos x="14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8" y="17"/>
                </a:cxn>
                <a:cxn ang="0">
                  <a:pos x="13" y="15"/>
                </a:cxn>
                <a:cxn ang="0">
                  <a:pos x="14" y="18"/>
                </a:cxn>
              </a:cxnLst>
              <a:rect l="0" t="0" r="r" b="b"/>
              <a:pathLst>
                <a:path w="17" h="20">
                  <a:moveTo>
                    <a:pt x="12" y="4"/>
                  </a:moveTo>
                  <a:cubicBezTo>
                    <a:pt x="12" y="3"/>
                    <a:pt x="12" y="3"/>
                    <a:pt x="10" y="3"/>
                  </a:cubicBezTo>
                  <a:cubicBezTo>
                    <a:pt x="8" y="3"/>
                    <a:pt x="6" y="5"/>
                    <a:pt x="5" y="9"/>
                  </a:cubicBezTo>
                  <a:cubicBezTo>
                    <a:pt x="9" y="9"/>
                    <a:pt x="12" y="7"/>
                    <a:pt x="12" y="4"/>
                  </a:cubicBezTo>
                  <a:moveTo>
                    <a:pt x="14" y="18"/>
                  </a:moveTo>
                  <a:cubicBezTo>
                    <a:pt x="11" y="20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4" y="0"/>
                    <a:pt x="12" y="0"/>
                  </a:cubicBezTo>
                  <a:cubicBezTo>
                    <a:pt x="14" y="0"/>
                    <a:pt x="17" y="1"/>
                    <a:pt x="17" y="4"/>
                  </a:cubicBezTo>
                  <a:cubicBezTo>
                    <a:pt x="17" y="9"/>
                    <a:pt x="9" y="12"/>
                    <a:pt x="5" y="12"/>
                  </a:cubicBezTo>
                  <a:cubicBezTo>
                    <a:pt x="4" y="13"/>
                    <a:pt x="4" y="17"/>
                    <a:pt x="8" y="17"/>
                  </a:cubicBezTo>
                  <a:cubicBezTo>
                    <a:pt x="9" y="17"/>
                    <a:pt x="11" y="16"/>
                    <a:pt x="13" y="15"/>
                  </a:cubicBezTo>
                  <a:lnTo>
                    <a:pt x="14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4211638" y="3689350"/>
              <a:ext cx="63500" cy="63500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17" y="20"/>
                </a:cxn>
                <a:cxn ang="0">
                  <a:pos x="12" y="20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3" y="3"/>
                </a:cxn>
                <a:cxn ang="0">
                  <a:pos x="6" y="13"/>
                </a:cxn>
                <a:cxn ang="0">
                  <a:pos x="5" y="20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r" b="b"/>
              <a:pathLst>
                <a:path w="20" h="20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18" y="0"/>
                    <a:pt x="20" y="1"/>
                    <a:pt x="20" y="4"/>
                  </a:cubicBezTo>
                  <a:cubicBezTo>
                    <a:pt x="20" y="5"/>
                    <a:pt x="20" y="7"/>
                    <a:pt x="19" y="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4"/>
                    <a:pt x="14" y="3"/>
                    <a:pt x="13" y="3"/>
                  </a:cubicBezTo>
                  <a:cubicBezTo>
                    <a:pt x="11" y="3"/>
                    <a:pt x="7" y="8"/>
                    <a:pt x="6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2" name="Freeform 35"/>
            <p:cNvSpPr>
              <a:spLocks noEditPoints="1"/>
            </p:cNvSpPr>
            <p:nvPr/>
          </p:nvSpPr>
          <p:spPr bwMode="auto">
            <a:xfrm>
              <a:off x="4284663" y="3689350"/>
              <a:ext cx="53975" cy="635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1" y="3"/>
                </a:cxn>
                <a:cxn ang="0">
                  <a:pos x="6" y="9"/>
                </a:cxn>
                <a:cxn ang="0">
                  <a:pos x="13" y="4"/>
                </a:cxn>
                <a:cxn ang="0">
                  <a:pos x="15" y="1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12" y="0"/>
                </a:cxn>
                <a:cxn ang="0">
                  <a:pos x="17" y="4"/>
                </a:cxn>
                <a:cxn ang="0">
                  <a:pos x="5" y="12"/>
                </a:cxn>
                <a:cxn ang="0">
                  <a:pos x="9" y="17"/>
                </a:cxn>
                <a:cxn ang="0">
                  <a:pos x="14" y="15"/>
                </a:cxn>
                <a:cxn ang="0">
                  <a:pos x="15" y="18"/>
                </a:cxn>
              </a:cxnLst>
              <a:rect l="0" t="0" r="r" b="b"/>
              <a:pathLst>
                <a:path w="17" h="20">
                  <a:moveTo>
                    <a:pt x="13" y="4"/>
                  </a:moveTo>
                  <a:cubicBezTo>
                    <a:pt x="13" y="3"/>
                    <a:pt x="12" y="3"/>
                    <a:pt x="11" y="3"/>
                  </a:cubicBezTo>
                  <a:cubicBezTo>
                    <a:pt x="9" y="3"/>
                    <a:pt x="7" y="5"/>
                    <a:pt x="6" y="9"/>
                  </a:cubicBezTo>
                  <a:cubicBezTo>
                    <a:pt x="9" y="9"/>
                    <a:pt x="13" y="7"/>
                    <a:pt x="13" y="4"/>
                  </a:cubicBezTo>
                  <a:moveTo>
                    <a:pt x="15" y="18"/>
                  </a:moveTo>
                  <a:cubicBezTo>
                    <a:pt x="12" y="20"/>
                    <a:pt x="8" y="20"/>
                    <a:pt x="6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7"/>
                    <a:pt x="5" y="0"/>
                    <a:pt x="12" y="0"/>
                  </a:cubicBezTo>
                  <a:cubicBezTo>
                    <a:pt x="15" y="0"/>
                    <a:pt x="17" y="1"/>
                    <a:pt x="17" y="4"/>
                  </a:cubicBezTo>
                  <a:cubicBezTo>
                    <a:pt x="17" y="9"/>
                    <a:pt x="10" y="12"/>
                    <a:pt x="5" y="12"/>
                  </a:cubicBezTo>
                  <a:cubicBezTo>
                    <a:pt x="5" y="13"/>
                    <a:pt x="5" y="17"/>
                    <a:pt x="9" y="17"/>
                  </a:cubicBezTo>
                  <a:cubicBezTo>
                    <a:pt x="10" y="17"/>
                    <a:pt x="12" y="16"/>
                    <a:pt x="14" y="15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4344988" y="3689350"/>
              <a:ext cx="47625" cy="6350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2" y="5"/>
                </a:cxn>
                <a:cxn ang="0">
                  <a:pos x="11" y="4"/>
                </a:cxn>
                <a:cxn ang="0">
                  <a:pos x="6" y="10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7" y="3"/>
                </a:cxn>
              </a:cxnLst>
              <a:rect l="0" t="0" r="r" b="b"/>
              <a:pathLst>
                <a:path w="15" h="20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4" name="Freeform 37"/>
            <p:cNvSpPr>
              <a:spLocks noEditPoints="1"/>
            </p:cNvSpPr>
            <p:nvPr/>
          </p:nvSpPr>
          <p:spPr bwMode="auto">
            <a:xfrm>
              <a:off x="4386263" y="3689350"/>
              <a:ext cx="73025" cy="9525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7" y="13"/>
                </a:cxn>
                <a:cxn ang="0">
                  <a:pos x="10" y="17"/>
                </a:cxn>
                <a:cxn ang="0">
                  <a:pos x="17" y="4"/>
                </a:cxn>
                <a:cxn ang="0">
                  <a:pos x="13" y="3"/>
                </a:cxn>
                <a:cxn ang="0">
                  <a:pos x="19" y="18"/>
                </a:cxn>
                <a:cxn ang="0">
                  <a:pos x="7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7" y="26"/>
                </a:cxn>
                <a:cxn ang="0">
                  <a:pos x="14" y="20"/>
                </a:cxn>
                <a:cxn ang="0">
                  <a:pos x="15" y="17"/>
                </a:cxn>
                <a:cxn ang="0">
                  <a:pos x="15" y="17"/>
                </a:cxn>
                <a:cxn ang="0">
                  <a:pos x="14" y="18"/>
                </a:cxn>
                <a:cxn ang="0">
                  <a:pos x="8" y="20"/>
                </a:cxn>
                <a:cxn ang="0">
                  <a:pos x="2" y="13"/>
                </a:cxn>
                <a:cxn ang="0">
                  <a:pos x="13" y="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19" y="18"/>
                </a:cxn>
              </a:cxnLst>
              <a:rect l="0" t="0" r="r" b="b"/>
              <a:pathLst>
                <a:path w="23" h="30">
                  <a:moveTo>
                    <a:pt x="13" y="3"/>
                  </a:moveTo>
                  <a:cubicBezTo>
                    <a:pt x="11" y="3"/>
                    <a:pt x="7" y="6"/>
                    <a:pt x="7" y="13"/>
                  </a:cubicBezTo>
                  <a:cubicBezTo>
                    <a:pt x="7" y="15"/>
                    <a:pt x="8" y="17"/>
                    <a:pt x="10" y="17"/>
                  </a:cubicBezTo>
                  <a:cubicBezTo>
                    <a:pt x="12" y="17"/>
                    <a:pt x="16" y="14"/>
                    <a:pt x="17" y="4"/>
                  </a:cubicBezTo>
                  <a:cubicBezTo>
                    <a:pt x="16" y="3"/>
                    <a:pt x="15" y="3"/>
                    <a:pt x="13" y="3"/>
                  </a:cubicBezTo>
                  <a:moveTo>
                    <a:pt x="19" y="18"/>
                  </a:moveTo>
                  <a:cubicBezTo>
                    <a:pt x="17" y="27"/>
                    <a:pt x="12" y="30"/>
                    <a:pt x="7" y="30"/>
                  </a:cubicBezTo>
                  <a:cubicBezTo>
                    <a:pt x="4" y="30"/>
                    <a:pt x="2" y="29"/>
                    <a:pt x="0" y="2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5" y="26"/>
                    <a:pt x="7" y="26"/>
                  </a:cubicBezTo>
                  <a:cubicBezTo>
                    <a:pt x="10" y="26"/>
                    <a:pt x="13" y="24"/>
                    <a:pt x="14" y="2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4" y="20"/>
                    <a:pt x="2" y="17"/>
                    <a:pt x="2" y="13"/>
                  </a:cubicBezTo>
                  <a:cubicBezTo>
                    <a:pt x="2" y="7"/>
                    <a:pt x="7" y="0"/>
                    <a:pt x="13" y="0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4465638" y="3689350"/>
              <a:ext cx="60325" cy="952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15" y="0"/>
                </a:cxn>
                <a:cxn ang="0">
                  <a:pos x="19" y="1"/>
                </a:cxn>
                <a:cxn ang="0">
                  <a:pos x="3" y="30"/>
                </a:cxn>
                <a:cxn ang="0">
                  <a:pos x="0" y="29"/>
                </a:cxn>
                <a:cxn ang="0">
                  <a:pos x="4" y="19"/>
                </a:cxn>
                <a:cxn ang="0">
                  <a:pos x="1" y="0"/>
                </a:cxn>
                <a:cxn ang="0">
                  <a:pos x="6" y="0"/>
                </a:cxn>
              </a:cxnLst>
              <a:rect l="0" t="0" r="r" b="b"/>
              <a:pathLst>
                <a:path w="19" h="30">
                  <a:moveTo>
                    <a:pt x="6" y="0"/>
                  </a:moveTo>
                  <a:cubicBezTo>
                    <a:pt x="6" y="4"/>
                    <a:pt x="7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1"/>
                    <a:pt x="13" y="4"/>
                    <a:pt x="15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3" y="11"/>
                    <a:pt x="8" y="20"/>
                    <a:pt x="3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0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"/>
            <a:ext cx="3236860" cy="6858000"/>
          </a:xfrm>
          <a:prstGeom prst="rect">
            <a:avLst/>
          </a:prstGeom>
          <a:solidFill>
            <a:srgbClr val="CAD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fr-FR" sz="1400" b="1" dirty="0">
              <a:solidFill>
                <a:srgbClr val="517485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TextBox 39"/>
          <p:cNvSpPr txBox="1"/>
          <p:nvPr userDrawn="1"/>
        </p:nvSpPr>
        <p:spPr>
          <a:xfrm>
            <a:off x="807152" y="3167391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fr-FR" sz="2800" b="1" cap="small" dirty="0">
                <a:solidFill>
                  <a:srgbClr val="E84E0F"/>
                </a:solidFill>
                <a:latin typeface="Arial"/>
              </a:rPr>
              <a:t>Content</a:t>
            </a:r>
          </a:p>
        </p:txBody>
      </p:sp>
      <p:grpSp>
        <p:nvGrpSpPr>
          <p:cNvPr id="3" name="Group 3"/>
          <p:cNvGrpSpPr/>
          <p:nvPr userDrawn="1"/>
        </p:nvGrpSpPr>
        <p:grpSpPr>
          <a:xfrm>
            <a:off x="7435540" y="6245218"/>
            <a:ext cx="1346297" cy="389816"/>
            <a:chOff x="5553266" y="4461946"/>
            <a:chExt cx="1858347" cy="496688"/>
          </a:xfrm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935660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820385" y="4588940"/>
              <a:ext cx="304786" cy="207424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240445" y="4588940"/>
              <a:ext cx="272332" cy="207424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6538176" y="4588940"/>
              <a:ext cx="259632" cy="207424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553266" y="4586118"/>
              <a:ext cx="356995" cy="21024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7125170" y="4461946"/>
              <a:ext cx="286443" cy="4966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</p:grp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885241" y="1257066"/>
            <a:ext cx="4609087" cy="4553530"/>
          </a:xfrm>
        </p:spPr>
        <p:txBody>
          <a:bodyPr>
            <a:noAutofit/>
          </a:bodyPr>
          <a:lstStyle>
            <a:lvl1pPr marL="315913" indent="-315913">
              <a:spcAft>
                <a:spcPts val="400"/>
              </a:spcAft>
              <a:buClr>
                <a:schemeClr val="accent4"/>
              </a:buClr>
              <a:buFont typeface="Wingdings 2" pitchFamily="18" charset="2"/>
              <a:buChar char="¾"/>
              <a:defRPr sz="2400" b="1" cap="small" baseline="0"/>
            </a:lvl1pPr>
            <a:lvl2pPr marL="631825" indent="-200025">
              <a:spcAft>
                <a:spcPts val="400"/>
              </a:spcAft>
              <a:buClr>
                <a:schemeClr val="accent1"/>
              </a:buClr>
              <a:buFont typeface="Wingdings 2" pitchFamily="18" charset="2"/>
              <a:buChar char="¡"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fr-FR" dirty="0"/>
          </a:p>
        </p:txBody>
      </p:sp>
      <p:sp>
        <p:nvSpPr>
          <p:cNvPr id="18" name="Rectangle 39"/>
          <p:cNvSpPr>
            <a:spLocks noChangeArrowheads="1"/>
          </p:cNvSpPr>
          <p:nvPr userDrawn="1"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 sz="1800" b="1" dirty="0">
              <a:solidFill>
                <a:srgbClr val="5174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4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91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1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600200"/>
            <a:ext cx="5075238" cy="45259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pic>
        <p:nvPicPr>
          <p:cNvPr id="4" name="Picture 24" descr="C:\Users\Home\Desktop\Zineb\SIMAJE\Prospects\L'Argus de la presse\Ombre.png"/>
          <p:cNvPicPr preferRelativeResize="0"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08" y="6122902"/>
            <a:ext cx="2980592" cy="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706208" y="1600200"/>
            <a:ext cx="2980592" cy="45259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buNone/>
              <a:defRPr sz="1800" b="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2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43288"/>
            <a:ext cx="9144000" cy="164306"/>
          </a:xfrm>
          <a:prstGeom prst="rect">
            <a:avLst/>
          </a:prstGeom>
          <a:solidFill>
            <a:srgbClr val="E84E0F"/>
          </a:solidFill>
          <a:ln w="4763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1800" b="1" dirty="0">
              <a:solidFill>
                <a:srgbClr val="517485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44" y="2854729"/>
            <a:ext cx="3761314" cy="12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954215" y="5619750"/>
            <a:ext cx="5948245" cy="984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sm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Click to edit Master title style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465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8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959" y="6616661"/>
            <a:ext cx="540945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/>
            <a:r>
              <a:rPr lang="en-US" sz="800" b="1" dirty="0" smtClean="0">
                <a:solidFill>
                  <a:srgbClr val="517485"/>
                </a:solidFill>
                <a:latin typeface="Arial" charset="0"/>
              </a:rPr>
              <a:t>Introduction to Solar Energy / HelioProtection®</a:t>
            </a:r>
            <a:r>
              <a:rPr lang="en-US" sz="800" b="1" baseline="0" dirty="0" smtClean="0">
                <a:solidFill>
                  <a:srgbClr val="517485"/>
                </a:solidFill>
                <a:latin typeface="Arial" charset="0"/>
              </a:rPr>
              <a:t> Product Portfolio</a:t>
            </a:r>
            <a:endParaRPr lang="en-US" sz="800" b="1" dirty="0">
              <a:solidFill>
                <a:srgbClr val="517485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616661"/>
            <a:ext cx="2527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hangingPunct="1"/>
            <a:fld id="{6A895693-0027-4F28-9367-92E39A51F51C}" type="slidenum">
              <a:rPr lang="fr-FR" sz="800" b="1">
                <a:solidFill>
                  <a:srgbClr val="517485"/>
                </a:solidFill>
                <a:latin typeface="Arial" charset="0"/>
              </a:rPr>
              <a:pPr algn="ctr" eaLnBrk="1" hangingPunct="1"/>
              <a:t>‹#›</a:t>
            </a:fld>
            <a:endParaRPr lang="fr-FR" sz="800" b="1" dirty="0">
              <a:solidFill>
                <a:srgbClr val="517485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09978" y="6599635"/>
            <a:ext cx="0" cy="1571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505573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028969" y="6577039"/>
            <a:ext cx="698862" cy="202352"/>
            <a:chOff x="4930625" y="3208512"/>
            <a:chExt cx="2921301" cy="780788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5531744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6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5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3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89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6922521" y="3408145"/>
              <a:ext cx="479120" cy="32606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21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73" y="17"/>
                </a:cxn>
                <a:cxn ang="0">
                  <a:pos x="78" y="23"/>
                </a:cxn>
                <a:cxn ang="0">
                  <a:pos x="78" y="28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1" y="73"/>
                </a:cxn>
                <a:cxn ang="0">
                  <a:pos x="108" y="73"/>
                </a:cxn>
                <a:cxn ang="0">
                  <a:pos x="108" y="55"/>
                </a:cxn>
                <a:cxn ang="0">
                  <a:pos x="27" y="55"/>
                </a:cxn>
                <a:cxn ang="0">
                  <a:pos x="21" y="50"/>
                </a:cxn>
                <a:cxn ang="0">
                  <a:pos x="21" y="45"/>
                </a:cxn>
                <a:cxn ang="0">
                  <a:pos x="86" y="45"/>
                </a:cxn>
                <a:cxn ang="0">
                  <a:pos x="99" y="32"/>
                </a:cxn>
                <a:cxn ang="0">
                  <a:pos x="99" y="20"/>
                </a:cxn>
                <a:cxn ang="0">
                  <a:pos x="78" y="0"/>
                </a:cxn>
              </a:cxnLst>
              <a:rect l="0" t="0" r="r" b="b"/>
              <a:pathLst>
                <a:path w="108" h="73">
                  <a:moveTo>
                    <a:pt x="78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0"/>
                    <a:pt x="24" y="17"/>
                    <a:pt x="26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6" y="17"/>
                    <a:pt x="78" y="20"/>
                    <a:pt x="78" y="23"/>
                  </a:cubicBezTo>
                  <a:lnTo>
                    <a:pt x="78" y="28"/>
                  </a:lnTo>
                  <a:close/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10" y="73"/>
                    <a:pt x="21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4" y="55"/>
                    <a:pt x="21" y="53"/>
                    <a:pt x="21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93" y="45"/>
                    <a:pt x="99" y="39"/>
                    <a:pt x="99" y="32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9"/>
                    <a:pt x="90" y="0"/>
                    <a:pt x="78" y="0"/>
                  </a:cubicBezTo>
                </a:path>
              </a:pathLst>
            </a:custGeom>
            <a:solidFill>
              <a:srgbClr val="E94E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6010864" y="3408145"/>
              <a:ext cx="428103" cy="326068"/>
            </a:xfrm>
            <a:custGeom>
              <a:avLst/>
              <a:gdLst/>
              <a:ahLst/>
              <a:cxnLst>
                <a:cxn ang="0">
                  <a:pos x="93" y="32"/>
                </a:cxn>
                <a:cxn ang="0">
                  <a:pos x="93" y="14"/>
                </a:cxn>
                <a:cxn ang="0">
                  <a:pos x="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67" y="17"/>
                </a:cxn>
                <a:cxn ang="0">
                  <a:pos x="72" y="23"/>
                </a:cxn>
                <a:cxn ang="0">
                  <a:pos x="67" y="28"/>
                </a:cxn>
                <a:cxn ang="0">
                  <a:pos x="0" y="28"/>
                </a:cxn>
                <a:cxn ang="0">
                  <a:pos x="0" y="73"/>
                </a:cxn>
                <a:cxn ang="0">
                  <a:pos x="21" y="73"/>
                </a:cxn>
                <a:cxn ang="0">
                  <a:pos x="21" y="45"/>
                </a:cxn>
                <a:cxn ang="0">
                  <a:pos x="52" y="45"/>
                </a:cxn>
                <a:cxn ang="0">
                  <a:pos x="70" y="73"/>
                </a:cxn>
                <a:cxn ang="0">
                  <a:pos x="96" y="73"/>
                </a:cxn>
                <a:cxn ang="0">
                  <a:pos x="76" y="45"/>
                </a:cxn>
                <a:cxn ang="0">
                  <a:pos x="79" y="45"/>
                </a:cxn>
                <a:cxn ang="0">
                  <a:pos x="93" y="32"/>
                </a:cxn>
              </a:cxnLst>
              <a:rect l="0" t="0" r="r" b="b"/>
              <a:pathLst>
                <a:path w="96" h="73">
                  <a:moveTo>
                    <a:pt x="93" y="32"/>
                  </a:moveTo>
                  <a:cubicBezTo>
                    <a:pt x="93" y="14"/>
                    <a:pt x="93" y="14"/>
                    <a:pt x="93" y="14"/>
                  </a:cubicBezTo>
                  <a:cubicBezTo>
                    <a:pt x="93" y="6"/>
                    <a:pt x="87" y="0"/>
                    <a:pt x="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72" y="20"/>
                    <a:pt x="72" y="23"/>
                  </a:cubicBezTo>
                  <a:cubicBezTo>
                    <a:pt x="72" y="25"/>
                    <a:pt x="69" y="28"/>
                    <a:pt x="67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7" y="45"/>
                    <a:pt x="93" y="39"/>
                    <a:pt x="93" y="32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6478892" y="3408145"/>
              <a:ext cx="408139" cy="326068"/>
            </a:xfrm>
            <a:custGeom>
              <a:avLst/>
              <a:gdLst/>
              <a:ahLst/>
              <a:cxnLst>
                <a:cxn ang="0">
                  <a:pos x="92" y="59"/>
                </a:cxn>
                <a:cxn ang="0">
                  <a:pos x="92" y="41"/>
                </a:cxn>
                <a:cxn ang="0">
                  <a:pos x="78" y="28"/>
                </a:cxn>
                <a:cxn ang="0">
                  <a:pos x="26" y="28"/>
                </a:cxn>
                <a:cxn ang="0">
                  <a:pos x="21" y="23"/>
                </a:cxn>
                <a:cxn ang="0">
                  <a:pos x="26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14" y="0"/>
                </a:cxn>
                <a:cxn ang="0">
                  <a:pos x="0" y="14"/>
                </a:cxn>
                <a:cxn ang="0">
                  <a:pos x="0" y="32"/>
                </a:cxn>
                <a:cxn ang="0">
                  <a:pos x="14" y="45"/>
                </a:cxn>
                <a:cxn ang="0">
                  <a:pos x="66" y="45"/>
                </a:cxn>
                <a:cxn ang="0">
                  <a:pos x="71" y="50"/>
                </a:cxn>
                <a:cxn ang="0">
                  <a:pos x="66" y="55"/>
                </a:cxn>
                <a:cxn ang="0">
                  <a:pos x="0" y="55"/>
                </a:cxn>
                <a:cxn ang="0">
                  <a:pos x="0" y="73"/>
                </a:cxn>
                <a:cxn ang="0">
                  <a:pos x="78" y="73"/>
                </a:cxn>
                <a:cxn ang="0">
                  <a:pos x="92" y="59"/>
                </a:cxn>
              </a:cxnLst>
              <a:rect l="0" t="0" r="r" b="b"/>
              <a:pathLst>
                <a:path w="92" h="73">
                  <a:moveTo>
                    <a:pt x="92" y="59"/>
                  </a:moveTo>
                  <a:cubicBezTo>
                    <a:pt x="92" y="41"/>
                    <a:pt x="92" y="41"/>
                    <a:pt x="92" y="41"/>
                  </a:cubicBezTo>
                  <a:cubicBezTo>
                    <a:pt x="92" y="34"/>
                    <a:pt x="86" y="28"/>
                    <a:pt x="78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28"/>
                    <a:pt x="21" y="25"/>
                    <a:pt x="21" y="23"/>
                  </a:cubicBezTo>
                  <a:cubicBezTo>
                    <a:pt x="21" y="20"/>
                    <a:pt x="23" y="17"/>
                    <a:pt x="26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8" y="45"/>
                    <a:pt x="71" y="47"/>
                    <a:pt x="71" y="50"/>
                  </a:cubicBezTo>
                  <a:cubicBezTo>
                    <a:pt x="71" y="53"/>
                    <a:pt x="68" y="55"/>
                    <a:pt x="6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73"/>
                    <a:pt x="92" y="67"/>
                    <a:pt x="92" y="59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4930625" y="3403709"/>
              <a:ext cx="561192" cy="33050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88" y="10"/>
                </a:cxn>
                <a:cxn ang="0">
                  <a:pos x="63" y="55"/>
                </a:cxn>
                <a:cxn ang="0">
                  <a:pos x="38" y="1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4"/>
                </a:cxn>
                <a:cxn ang="0">
                  <a:pos x="21" y="74"/>
                </a:cxn>
                <a:cxn ang="0">
                  <a:pos x="21" y="29"/>
                </a:cxn>
                <a:cxn ang="0">
                  <a:pos x="24" y="26"/>
                </a:cxn>
                <a:cxn ang="0">
                  <a:pos x="26" y="27"/>
                </a:cxn>
                <a:cxn ang="0">
                  <a:pos x="53" y="74"/>
                </a:cxn>
                <a:cxn ang="0">
                  <a:pos x="73" y="74"/>
                </a:cxn>
                <a:cxn ang="0">
                  <a:pos x="100" y="27"/>
                </a:cxn>
                <a:cxn ang="0">
                  <a:pos x="102" y="26"/>
                </a:cxn>
                <a:cxn ang="0">
                  <a:pos x="105" y="29"/>
                </a:cxn>
                <a:cxn ang="0">
                  <a:pos x="105" y="74"/>
                </a:cxn>
                <a:cxn ang="0">
                  <a:pos x="126" y="74"/>
                </a:cxn>
                <a:cxn ang="0">
                  <a:pos x="126" y="20"/>
                </a:cxn>
                <a:cxn ang="0">
                  <a:pos x="106" y="0"/>
                </a:cxn>
              </a:cxnLst>
              <a:rect l="0" t="0" r="r" b="b"/>
              <a:pathLst>
                <a:path w="126" h="74">
                  <a:moveTo>
                    <a:pt x="106" y="0"/>
                  </a:moveTo>
                  <a:cubicBezTo>
                    <a:pt x="98" y="0"/>
                    <a:pt x="92" y="4"/>
                    <a:pt x="88" y="10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4" y="4"/>
                    <a:pt x="28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7"/>
                    <a:pt x="22" y="26"/>
                    <a:pt x="24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100" y="27"/>
                    <a:pt x="100" y="27"/>
                  </a:cubicBezTo>
                  <a:cubicBezTo>
                    <a:pt x="100" y="26"/>
                    <a:pt x="101" y="26"/>
                    <a:pt x="102" y="26"/>
                  </a:cubicBezTo>
                  <a:cubicBezTo>
                    <a:pt x="104" y="26"/>
                    <a:pt x="105" y="27"/>
                    <a:pt x="105" y="29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9"/>
                    <a:pt x="117" y="0"/>
                    <a:pt x="106" y="0"/>
                  </a:cubicBezTo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401641" y="3208512"/>
              <a:ext cx="450285" cy="780788"/>
            </a:xfrm>
            <a:custGeom>
              <a:avLst/>
              <a:gdLst/>
              <a:ahLst/>
              <a:cxnLst>
                <a:cxn ang="0">
                  <a:pos x="80" y="14"/>
                </a:cxn>
                <a:cxn ang="0">
                  <a:pos x="80" y="95"/>
                </a:cxn>
                <a:cxn ang="0">
                  <a:pos x="77" y="98"/>
                </a:cxn>
                <a:cxn ang="0">
                  <a:pos x="75" y="97"/>
                </a:cxn>
                <a:cxn ang="0">
                  <a:pos x="36" y="50"/>
                </a:cxn>
                <a:cxn ang="0">
                  <a:pos x="20" y="42"/>
                </a:cxn>
                <a:cxn ang="0">
                  <a:pos x="0" y="63"/>
                </a:cxn>
                <a:cxn ang="0">
                  <a:pos x="0" y="175"/>
                </a:cxn>
                <a:cxn ang="0">
                  <a:pos x="21" y="161"/>
                </a:cxn>
                <a:cxn ang="0">
                  <a:pos x="21" y="68"/>
                </a:cxn>
                <a:cxn ang="0">
                  <a:pos x="24" y="65"/>
                </a:cxn>
                <a:cxn ang="0">
                  <a:pos x="26" y="66"/>
                </a:cxn>
                <a:cxn ang="0">
                  <a:pos x="65" y="113"/>
                </a:cxn>
                <a:cxn ang="0">
                  <a:pos x="81" y="120"/>
                </a:cxn>
                <a:cxn ang="0">
                  <a:pos x="101" y="100"/>
                </a:cxn>
                <a:cxn ang="0">
                  <a:pos x="101" y="0"/>
                </a:cxn>
                <a:cxn ang="0">
                  <a:pos x="80" y="14"/>
                </a:cxn>
              </a:cxnLst>
              <a:rect l="0" t="0" r="r" b="b"/>
              <a:pathLst>
                <a:path w="101" h="175">
                  <a:moveTo>
                    <a:pt x="80" y="14"/>
                  </a:moveTo>
                  <a:cubicBezTo>
                    <a:pt x="80" y="95"/>
                    <a:pt x="80" y="95"/>
                    <a:pt x="80" y="95"/>
                  </a:cubicBezTo>
                  <a:cubicBezTo>
                    <a:pt x="80" y="97"/>
                    <a:pt x="79" y="98"/>
                    <a:pt x="77" y="98"/>
                  </a:cubicBezTo>
                  <a:cubicBezTo>
                    <a:pt x="76" y="98"/>
                    <a:pt x="76" y="98"/>
                    <a:pt x="75" y="97"/>
                  </a:cubicBezTo>
                  <a:cubicBezTo>
                    <a:pt x="75" y="97"/>
                    <a:pt x="36" y="50"/>
                    <a:pt x="36" y="50"/>
                  </a:cubicBezTo>
                  <a:cubicBezTo>
                    <a:pt x="32" y="45"/>
                    <a:pt x="27" y="42"/>
                    <a:pt x="20" y="42"/>
                  </a:cubicBezTo>
                  <a:cubicBezTo>
                    <a:pt x="9" y="42"/>
                    <a:pt x="0" y="51"/>
                    <a:pt x="0" y="6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6" y="65"/>
                    <a:pt x="26" y="66"/>
                  </a:cubicBezTo>
                  <a:cubicBezTo>
                    <a:pt x="26" y="66"/>
                    <a:pt x="65" y="113"/>
                    <a:pt x="65" y="113"/>
                  </a:cubicBezTo>
                  <a:cubicBezTo>
                    <a:pt x="69" y="118"/>
                    <a:pt x="75" y="120"/>
                    <a:pt x="81" y="120"/>
                  </a:cubicBezTo>
                  <a:cubicBezTo>
                    <a:pt x="92" y="120"/>
                    <a:pt x="101" y="111"/>
                    <a:pt x="101" y="100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80" y="14"/>
                  </a:lnTo>
                  <a:close/>
                </a:path>
              </a:pathLst>
            </a:custGeom>
            <a:solidFill>
              <a:srgbClr val="5174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fr-FR" sz="1800" b="1" dirty="0">
                <a:solidFill>
                  <a:srgbClr val="517485"/>
                </a:solidFill>
                <a:latin typeface="Arial" charset="0"/>
              </a:endParaRPr>
            </a:p>
          </p:txBody>
        </p:sp>
      </p:grpSp>
      <p:cxnSp>
        <p:nvCxnSpPr>
          <p:cNvPr id="22" name="Straight Connector 27"/>
          <p:cNvCxnSpPr/>
          <p:nvPr/>
        </p:nvCxnSpPr>
        <p:spPr>
          <a:xfrm>
            <a:off x="0" y="1084231"/>
            <a:ext cx="9144000" cy="0"/>
          </a:xfrm>
          <a:prstGeom prst="line">
            <a:avLst/>
          </a:prstGeom>
          <a:ln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38891"/>
            <a:ext cx="8216771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0" y="0"/>
            <a:ext cx="9144000" cy="107950"/>
          </a:xfrm>
          <a:prstGeom prst="rect">
            <a:avLst/>
          </a:prstGeom>
          <a:solidFill>
            <a:srgbClr val="E94E0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fr-FR" sz="1800" b="1" dirty="0">
              <a:solidFill>
                <a:srgbClr val="517485"/>
              </a:solidFill>
              <a:latin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01" y="352076"/>
            <a:ext cx="1498748" cy="4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cap="sm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¾"/>
        <a:defRPr sz="2400" b="1" kern="1200" cap="small" baseline="0">
          <a:solidFill>
            <a:schemeClr val="tx1"/>
          </a:solidFill>
          <a:latin typeface="+mn-lt"/>
          <a:ea typeface="+mn-ea"/>
          <a:cs typeface="+mn-cs"/>
        </a:defRPr>
      </a:lvl1pPr>
      <a:lvl2pPr marL="5616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201600" algn="l" defTabSz="914400" rtl="0" eaLnBrk="1" latinLnBrk="0" hangingPunct="1">
        <a:spcBef>
          <a:spcPts val="0"/>
        </a:spcBef>
        <a:spcAft>
          <a:spcPts val="400"/>
        </a:spcAft>
        <a:buClr>
          <a:schemeClr val="accent4"/>
        </a:buClr>
        <a:buFont typeface="Wingdings 2" pitchFamily="18" charset="2"/>
        <a:buChar char="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800" indent="-23040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40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solarpowerworldonline.com/2016-top-500-north-american-solar-contractor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eg"/><Relationship Id="rId11" Type="http://schemas.openxmlformats.org/officeDocument/2006/relationships/image" Target="../media/image49.jpg"/><Relationship Id="rId5" Type="http://schemas.openxmlformats.org/officeDocument/2006/relationships/image" Target="../media/image43.png"/><Relationship Id="rId10" Type="http://schemas.openxmlformats.org/officeDocument/2006/relationships/image" Target="../media/image48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png"/><Relationship Id="rId7" Type="http://schemas.openxmlformats.org/officeDocument/2006/relationships/image" Target="../media/image6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://ep-us.mersen.com/markets/energy-solar-power" TargetMode="External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8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3.emf"/><Relationship Id="rId10" Type="http://schemas.openxmlformats.org/officeDocument/2006/relationships/image" Target="../media/image24.png"/><Relationship Id="rId4" Type="http://schemas.openxmlformats.org/officeDocument/2006/relationships/image" Target="../media/image23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8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3.em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HelioProtection</a:t>
            </a:r>
            <a:r>
              <a:rPr lang="en-US" altLang="en-US" baseline="30000" dirty="0" smtClean="0"/>
              <a:t>®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72962" y="1278140"/>
            <a:ext cx="4853178" cy="854716"/>
          </a:xfrm>
        </p:spPr>
        <p:txBody>
          <a:bodyPr/>
          <a:lstStyle/>
          <a:p>
            <a:r>
              <a:rPr lang="en-US" altLang="en-US" dirty="0" smtClean="0"/>
              <a:t>Solar Power Applications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11163" y="1412776"/>
            <a:ext cx="7772400" cy="72008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Re-Combiner (AC/DC Master Combiner)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506366" cy="372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98" y="3166132"/>
            <a:ext cx="2384310" cy="17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2776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PV Inverter (DC/AC)</a:t>
            </a:r>
          </a:p>
          <a:p>
            <a:pPr lvl="1"/>
            <a:r>
              <a:rPr lang="en-US" altLang="en-US" dirty="0" smtClean="0"/>
              <a:t>Micro inverter (module level)</a:t>
            </a:r>
          </a:p>
          <a:p>
            <a:pPr lvl="1"/>
            <a:r>
              <a:rPr lang="en-US" altLang="en-US" dirty="0" smtClean="0"/>
              <a:t>String inverter (string level)</a:t>
            </a:r>
          </a:p>
          <a:p>
            <a:pPr lvl="1"/>
            <a:r>
              <a:rPr lang="en-US" altLang="en-US" dirty="0" smtClean="0"/>
              <a:t>Central inverter (array level)</a:t>
            </a:r>
          </a:p>
        </p:txBody>
      </p:sp>
      <p:pic>
        <p:nvPicPr>
          <p:cNvPr id="12292" name="Picture 7" descr="pvpowered75k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3030146"/>
            <a:ext cx="2736924" cy="3207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PV Powered Commercial Inver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268413"/>
            <a:ext cx="3384550" cy="253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PV Powered Ground Mount - Georg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51300"/>
            <a:ext cx="3384550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308304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Makes this Market / Application Unique?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Environment</a:t>
            </a:r>
          </a:p>
          <a:p>
            <a:pPr lvl="2" eaLnBrk="1" hangingPunct="1"/>
            <a:r>
              <a:rPr lang="en-US" altLang="en-US" dirty="0" smtClean="0"/>
              <a:t>Outdoors: High exposure to fluctuations in temperature,</a:t>
            </a:r>
            <a:br>
              <a:rPr lang="en-US" altLang="en-US" dirty="0" smtClean="0"/>
            </a:br>
            <a:r>
              <a:rPr lang="en-US" altLang="en-US" dirty="0" smtClean="0"/>
              <a:t>humidity, power cycling, and pollution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Integrator and End User Expectations</a:t>
            </a:r>
          </a:p>
          <a:p>
            <a:pPr lvl="2" eaLnBrk="1" hangingPunct="1"/>
            <a:r>
              <a:rPr lang="en-US" altLang="en-US" dirty="0" smtClean="0"/>
              <a:t>Longevity: 20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Year Warranty</a:t>
            </a:r>
          </a:p>
          <a:p>
            <a:pPr lvl="2" eaLnBrk="1" hangingPunct="1"/>
            <a:r>
              <a:rPr lang="en-US" altLang="en-US" dirty="0" smtClean="0"/>
              <a:t>Maximized output</a:t>
            </a:r>
          </a:p>
          <a:p>
            <a:pPr lvl="2" eaLnBrk="1" hangingPunct="1"/>
            <a:r>
              <a:rPr lang="en-US" altLang="en-US" dirty="0" smtClean="0"/>
              <a:t>Readily available</a:t>
            </a:r>
            <a:br>
              <a:rPr lang="en-US" altLang="en-US" dirty="0" smtClean="0"/>
            </a:br>
            <a:r>
              <a:rPr lang="en-US" altLang="en-US" dirty="0" smtClean="0"/>
              <a:t>replacement parts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13316" name="Picture 5" descr="solar-panels-dess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41888"/>
            <a:ext cx="2089150" cy="125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solar-panels-in-snowy-m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19475"/>
            <a:ext cx="1849437" cy="123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2503" name="Picture 7" descr="Solar-engineers_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652963"/>
            <a:ext cx="2362200" cy="156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84784"/>
            <a:ext cx="7772400" cy="46805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Makes this Market / Application Unique?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Main focus is on DC voltage and current generated from PV modules configured into “strings” and “arrays”</a:t>
            </a:r>
          </a:p>
          <a:p>
            <a:pPr lvl="2"/>
            <a:r>
              <a:rPr lang="en-US" altLang="en-US" dirty="0" smtClean="0"/>
              <a:t>Inverter AC output requirements based on UL 1741</a:t>
            </a:r>
          </a:p>
          <a:p>
            <a:pPr lvl="2"/>
            <a:endParaRPr lang="en-US" altLang="en-US" sz="1050" dirty="0" smtClean="0"/>
          </a:p>
          <a:p>
            <a:pPr lvl="1" eaLnBrk="1" hangingPunct="1"/>
            <a:r>
              <a:rPr lang="en-US" altLang="en-US" dirty="0" smtClean="0"/>
              <a:t>NEC Article 690</a:t>
            </a:r>
          </a:p>
          <a:p>
            <a:pPr lvl="2" eaLnBrk="1" hangingPunct="1"/>
            <a:r>
              <a:rPr lang="en-US" altLang="en-US" dirty="0" smtClean="0"/>
              <a:t>Added extensive DC and AC application and installation requirements for photovoltaic energy systems</a:t>
            </a:r>
          </a:p>
          <a:p>
            <a:pPr lvl="2" eaLnBrk="1" hangingPunct="1"/>
            <a:r>
              <a:rPr lang="en-US" altLang="en-US" dirty="0" smtClean="0"/>
              <a:t>Rapid Shutdown now required for rooftop installations</a:t>
            </a:r>
          </a:p>
          <a:p>
            <a:pPr lvl="2" eaLnBrk="1" hangingPunct="1"/>
            <a:endParaRPr lang="en-US" altLang="en-US" sz="1000" dirty="0" smtClean="0"/>
          </a:p>
          <a:p>
            <a:pPr lvl="1" eaLnBrk="1" hangingPunct="1"/>
            <a:r>
              <a:rPr lang="en-US" altLang="en-US" dirty="0" smtClean="0"/>
              <a:t>Dedicated UL and IEC Product Standards</a:t>
            </a:r>
          </a:p>
          <a:p>
            <a:pPr lvl="2"/>
            <a:r>
              <a:rPr lang="en-US" altLang="en-US" dirty="0" smtClean="0"/>
              <a:t>Fuses: UL2579 (USA), CSA 22.2 (CAN), IEC </a:t>
            </a:r>
            <a:r>
              <a:rPr lang="en-US" altLang="en-US" dirty="0"/>
              <a:t>60269-6 </a:t>
            </a:r>
            <a:r>
              <a:rPr lang="en-US" altLang="en-US" dirty="0" smtClean="0"/>
              <a:t>(ROW)</a:t>
            </a:r>
          </a:p>
          <a:p>
            <a:pPr lvl="2" eaLnBrk="1" hangingPunct="1"/>
            <a:r>
              <a:rPr lang="en-US" altLang="en-US" dirty="0" smtClean="0"/>
              <a:t>Fuse holders: UL4248-19 (USA), CSA 22.2 (CAN), IEC 60269-2 (ROW)</a:t>
            </a:r>
          </a:p>
          <a:p>
            <a:pPr lvl="2"/>
            <a:r>
              <a:rPr lang="en-US" altLang="en-US" dirty="0" smtClean="0"/>
              <a:t>Switches</a:t>
            </a:r>
            <a:r>
              <a:rPr lang="en-US" altLang="en-US" dirty="0"/>
              <a:t>: UL98B (USA), CSA 22.2 (CAN), IEC </a:t>
            </a:r>
            <a:r>
              <a:rPr lang="en-US" altLang="en-US" dirty="0" smtClean="0"/>
              <a:t>60947-3 </a:t>
            </a:r>
            <a:r>
              <a:rPr lang="en-US" altLang="en-US" dirty="0"/>
              <a:t>(</a:t>
            </a:r>
            <a:r>
              <a:rPr lang="en-US" altLang="en-US" dirty="0" smtClean="0"/>
              <a:t>ROW)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Current Trends in PV Systems Deployment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en-US" dirty="0" smtClean="0"/>
              <a:t>Drastic cost reduction in PV modules</a:t>
            </a:r>
          </a:p>
          <a:p>
            <a:pPr lvl="1"/>
            <a:r>
              <a:rPr lang="en-US" sz="1800" dirty="0" smtClean="0"/>
              <a:t>$4.50/Watt </a:t>
            </a:r>
            <a:r>
              <a:rPr lang="en-US" sz="1800" dirty="0" smtClean="0">
                <a:sym typeface="Wingdings 3"/>
              </a:rPr>
              <a:t> $0.40/Watt over a three year period</a:t>
            </a:r>
          </a:p>
          <a:p>
            <a:r>
              <a:rPr lang="en-US" dirty="0" smtClean="0">
                <a:sym typeface="Wingdings 3"/>
              </a:rPr>
              <a:t>Increase in PV string operating voltage</a:t>
            </a:r>
          </a:p>
          <a:p>
            <a:pPr lvl="1"/>
            <a:r>
              <a:rPr lang="en-US" sz="1800" dirty="0" smtClean="0">
                <a:sym typeface="Wingdings 3"/>
              </a:rPr>
              <a:t>600 VDC  1,000 VDC (Commercial roof top)</a:t>
            </a:r>
          </a:p>
          <a:p>
            <a:pPr lvl="1"/>
            <a:r>
              <a:rPr lang="en-US" sz="1800" dirty="0" smtClean="0">
                <a:sym typeface="Wingdings 3"/>
              </a:rPr>
              <a:t>1,000 VDC  1,500 VDC (Utility solar “farms”)</a:t>
            </a:r>
          </a:p>
          <a:p>
            <a:r>
              <a:rPr lang="en-US" dirty="0" smtClean="0">
                <a:sym typeface="Wingdings 3"/>
              </a:rPr>
              <a:t>Solid growth in Roof top installations (commercial and residential)</a:t>
            </a:r>
          </a:p>
          <a:p>
            <a:pPr lvl="1"/>
            <a:r>
              <a:rPr lang="en-US" sz="1800" dirty="0" smtClean="0">
                <a:sym typeface="Wingdings 3"/>
              </a:rPr>
              <a:t>For the first time, electrical energy </a:t>
            </a:r>
            <a:r>
              <a:rPr lang="en-US" sz="1800" u="sng" dirty="0" smtClean="0">
                <a:sym typeface="Wingdings 3"/>
              </a:rPr>
              <a:t>consumers</a:t>
            </a:r>
            <a:r>
              <a:rPr lang="en-US" sz="1800" dirty="0" smtClean="0">
                <a:sym typeface="Wingdings 3"/>
              </a:rPr>
              <a:t> can become </a:t>
            </a:r>
            <a:r>
              <a:rPr lang="en-US" sz="1800" u="sng" dirty="0" smtClean="0">
                <a:sym typeface="Wingdings 3"/>
              </a:rPr>
              <a:t>producers</a:t>
            </a:r>
            <a:endParaRPr lang="en-US" sz="1800" dirty="0" smtClean="0">
              <a:sym typeface="Wingdings 3"/>
            </a:endParaRPr>
          </a:p>
          <a:p>
            <a:pPr lvl="2"/>
            <a:r>
              <a:rPr lang="en-US" sz="1400" dirty="0" smtClean="0">
                <a:sym typeface="Wingdings 3"/>
              </a:rPr>
              <a:t>Exploit “Peak Shaving” techniques to reduce utility energy consumption costs</a:t>
            </a:r>
          </a:p>
          <a:p>
            <a:pPr lvl="2"/>
            <a:r>
              <a:rPr lang="en-US" sz="1400" dirty="0" smtClean="0">
                <a:sym typeface="Wingdings 3"/>
              </a:rPr>
              <a:t>Potential to earn revenue by selling excess electrical energy to grid network operators</a:t>
            </a:r>
          </a:p>
          <a:p>
            <a:r>
              <a:rPr lang="en-US" dirty="0" smtClean="0">
                <a:sym typeface="Wingdings 3"/>
              </a:rPr>
              <a:t>Targeted cost reductions in Utility scale electrical Balance of System (eBOS) components</a:t>
            </a:r>
          </a:p>
          <a:p>
            <a:pPr lvl="1"/>
            <a:r>
              <a:rPr lang="en-US" sz="1800" dirty="0" smtClean="0">
                <a:sym typeface="Wingdings 3"/>
              </a:rPr>
              <a:t>Conversion from combiner boxes to in-line fusing</a:t>
            </a:r>
          </a:p>
          <a:p>
            <a:pPr lvl="1"/>
            <a:r>
              <a:rPr lang="en-US" sz="1800" dirty="0" smtClean="0">
                <a:sym typeface="Wingdings 3"/>
              </a:rPr>
              <a:t>Increased aggregation of string cabling to reduce combiner box count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37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Supplier Ecosystem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12474" y="1760565"/>
            <a:ext cx="5931526" cy="4517407"/>
          </a:xfrm>
          <a:prstGeom prst="roundRect">
            <a:avLst/>
          </a:prstGeom>
          <a:solidFill>
            <a:srgbClr val="FFFF99">
              <a:alpha val="20000"/>
            </a:srgbClr>
          </a:solidFill>
          <a:ln w="57150">
            <a:solidFill>
              <a:srgbClr val="E84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</p:txBody>
      </p:sp>
      <p:pic>
        <p:nvPicPr>
          <p:cNvPr id="98306" name="Picture 2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" y="1760566"/>
            <a:ext cx="9133504" cy="43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4295" y="1250094"/>
            <a:ext cx="2242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cap="small" dirty="0" smtClean="0">
                <a:solidFill>
                  <a:srgbClr val="E84E0F"/>
                </a:solidFill>
                <a:latin typeface="Arial" pitchFamily="34" charset="0"/>
                <a:cs typeface="Arial" pitchFamily="34" charset="0"/>
              </a:rPr>
              <a:t>Mersen Space</a:t>
            </a:r>
          </a:p>
        </p:txBody>
      </p:sp>
    </p:spTree>
    <p:extLst>
      <p:ext uri="{BB962C8B-B14F-4D97-AF65-F5344CB8AC3E}">
        <p14:creationId xmlns:p14="http://schemas.microsoft.com/office/powerpoint/2010/main" val="2042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1124744"/>
            <a:ext cx="582902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84E0F"/>
              </a:buClr>
              <a:buFont typeface="Wingdings 2" panose="05020102010507070707" pitchFamily="18" charset="2"/>
              <a:buChar char=""/>
            </a:pPr>
            <a:r>
              <a:rPr lang="en-AU" sz="1800" b="1" cap="small" dirty="0" smtClean="0">
                <a:latin typeface="+mn-lt"/>
              </a:rPr>
              <a:t>EPC </a:t>
            </a:r>
            <a:r>
              <a:rPr lang="en-AU" sz="1800" b="1" cap="small" dirty="0">
                <a:latin typeface="+mn-lt"/>
              </a:rPr>
              <a:t>(</a:t>
            </a:r>
            <a:r>
              <a:rPr lang="en-AU" sz="1800" b="1" cap="small" dirty="0" smtClean="0">
                <a:latin typeface="+mn-lt"/>
              </a:rPr>
              <a:t>Engineering, Procurement, Construction) </a:t>
            </a:r>
          </a:p>
          <a:p>
            <a:pPr marL="821808" lvl="1" indent="-34290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US" altLang="en-US" sz="1400" b="1" cap="small" dirty="0">
                <a:latin typeface="+mn-lt"/>
              </a:rPr>
              <a:t>Delivers end-to-end PV system design, construction, and installation</a:t>
            </a:r>
          </a:p>
          <a:p>
            <a:pPr marL="821808" lvl="1" indent="-34290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smtClean="0">
                <a:latin typeface="+mn-lt"/>
              </a:rPr>
              <a:t>Some also provide service and maintenance (MRO) </a:t>
            </a:r>
          </a:p>
          <a:p>
            <a:pPr marL="342900" indent="-342900">
              <a:buClr>
                <a:srgbClr val="E84E0F"/>
              </a:buClr>
              <a:buFont typeface="Wingdings 2" panose="05020102010507070707" pitchFamily="18" charset="2"/>
              <a:buChar char=""/>
            </a:pPr>
            <a:endParaRPr lang="en-AU" sz="1800" b="1" cap="small" dirty="0" smtClean="0">
              <a:latin typeface="+mn-lt"/>
            </a:endParaRPr>
          </a:p>
          <a:p>
            <a:pPr marL="342900" indent="-342900">
              <a:buClr>
                <a:srgbClr val="E84E0F"/>
              </a:buClr>
              <a:buFont typeface="Wingdings 2" panose="05020102010507070707" pitchFamily="18" charset="2"/>
              <a:buChar char=""/>
            </a:pPr>
            <a:r>
              <a:rPr lang="en-AU" sz="1800" b="1" cap="small" dirty="0" smtClean="0">
                <a:latin typeface="+mn-lt"/>
              </a:rPr>
              <a:t>Primary Subsystems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smtClean="0">
                <a:latin typeface="+mn-lt"/>
              </a:rPr>
              <a:t>Inverter OEMs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smtClean="0">
                <a:latin typeface="+mn-lt"/>
              </a:rPr>
              <a:t>Battery Energy Storage System (BESS) manufacturers</a:t>
            </a:r>
          </a:p>
          <a:p>
            <a:pPr marL="764658" lvl="1" indent="-285750">
              <a:buClr>
                <a:srgbClr val="E84E0F"/>
              </a:buClr>
              <a:buFont typeface="Wingdings 2" panose="05020102010507070707" pitchFamily="18" charset="2"/>
              <a:buChar char=""/>
            </a:pPr>
            <a:endParaRPr lang="en-AU" sz="1400" b="1" cap="small" dirty="0" smtClean="0">
              <a:latin typeface="+mn-lt"/>
            </a:endParaRPr>
          </a:p>
          <a:p>
            <a:pPr marL="342900" indent="-342900">
              <a:buClr>
                <a:srgbClr val="E84E0F"/>
              </a:buClr>
              <a:buFont typeface="Wingdings 2" panose="05020102010507070707" pitchFamily="18" charset="2"/>
              <a:buChar char=""/>
            </a:pPr>
            <a:r>
              <a:rPr lang="en-AU" sz="1800" b="1" cap="small" dirty="0" err="1">
                <a:latin typeface="+mn-lt"/>
              </a:rPr>
              <a:t>eBOS</a:t>
            </a:r>
            <a:r>
              <a:rPr lang="en-AU" sz="1800" b="1" cap="small" dirty="0">
                <a:latin typeface="+mn-lt"/>
              </a:rPr>
              <a:t> supply ecosystem (initial installation)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>
                <a:latin typeface="+mn-lt"/>
              </a:rPr>
              <a:t>UL1741 certified combiner box manufacturers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err="1">
                <a:latin typeface="+mn-lt"/>
              </a:rPr>
              <a:t>Molded</a:t>
            </a:r>
            <a:r>
              <a:rPr lang="en-AU" sz="1400" b="1" cap="small" dirty="0">
                <a:latin typeface="+mn-lt"/>
              </a:rPr>
              <a:t> PV cable harness </a:t>
            </a:r>
            <a:r>
              <a:rPr lang="en-AU" sz="1400" b="1" cap="small" dirty="0" smtClean="0">
                <a:latin typeface="+mn-lt"/>
              </a:rPr>
              <a:t>manufacturers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smtClean="0">
                <a:latin typeface="+mn-lt"/>
              </a:rPr>
              <a:t>Full energy mgt./distribution systems (disconnect, combiner/</a:t>
            </a:r>
            <a:r>
              <a:rPr lang="en-AU" sz="1400" b="1" cap="small" dirty="0" err="1" smtClean="0">
                <a:latin typeface="+mn-lt"/>
              </a:rPr>
              <a:t>recombiner</a:t>
            </a:r>
            <a:r>
              <a:rPr lang="en-AU" sz="1400" b="1" cap="small" dirty="0" smtClean="0">
                <a:latin typeface="+mn-lt"/>
              </a:rPr>
              <a:t>, etc.) </a:t>
            </a:r>
            <a:endParaRPr lang="en-AU" sz="1400" b="1" cap="small" dirty="0">
              <a:latin typeface="+mn-lt"/>
            </a:endParaRP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endParaRPr lang="en-AU" sz="1400" b="1" cap="small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buClr>
                <a:srgbClr val="E84E0F"/>
              </a:buClr>
              <a:buFont typeface="Wingdings 2" panose="05020102010507070707" pitchFamily="18" charset="2"/>
              <a:buChar char=""/>
            </a:pPr>
            <a:r>
              <a:rPr lang="en-AU" sz="1800" b="1" cap="small" dirty="0" smtClean="0">
                <a:latin typeface="+mn-lt"/>
              </a:rPr>
              <a:t>Maintenance, Repair, Operations (MRO)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smtClean="0">
                <a:latin typeface="+mn-lt"/>
              </a:rPr>
              <a:t>PV focused distributors</a:t>
            </a:r>
          </a:p>
          <a:p>
            <a:pPr marL="764658" lvl="1" indent="-285750">
              <a:buClr>
                <a:srgbClr val="517485"/>
              </a:buClr>
              <a:buFont typeface="Wingdings 2" panose="05020102010507070707" pitchFamily="18" charset="2"/>
              <a:buChar char=""/>
            </a:pPr>
            <a:r>
              <a:rPr lang="en-AU" sz="1400" b="1" cap="small" dirty="0" smtClean="0">
                <a:latin typeface="+mn-lt"/>
              </a:rPr>
              <a:t>Energy Management and Maintenance service providers</a:t>
            </a:r>
          </a:p>
          <a:p>
            <a:r>
              <a:rPr lang="en-AU" sz="1200" b="1" i="1" cap="small" dirty="0" smtClean="0">
                <a:solidFill>
                  <a:srgbClr val="517485"/>
                </a:solidFill>
                <a:latin typeface="+mn-lt"/>
              </a:rPr>
              <a:t>Notes: </a:t>
            </a:r>
          </a:p>
          <a:p>
            <a:pPr marL="342900" indent="-342900">
              <a:buAutoNum type="arabicPeriod"/>
            </a:pPr>
            <a:r>
              <a:rPr lang="en-AU" sz="1200" i="1" cap="small" dirty="0" smtClean="0">
                <a:solidFill>
                  <a:srgbClr val="517485"/>
                </a:solidFill>
                <a:latin typeface="+mn-lt"/>
              </a:rPr>
              <a:t>Each customer group requires its own commercial playbook</a:t>
            </a:r>
          </a:p>
          <a:p>
            <a:pPr marL="342900" indent="-342900">
              <a:buAutoNum type="arabicPeriod"/>
            </a:pPr>
            <a:r>
              <a:rPr lang="en-AU" sz="1200" i="1" cap="small" dirty="0">
                <a:solidFill>
                  <a:srgbClr val="517485"/>
                </a:solidFill>
                <a:latin typeface="+mn-lt"/>
              </a:rPr>
              <a:t>B</a:t>
            </a:r>
            <a:r>
              <a:rPr lang="en-AU" sz="1200" i="1" cap="small" dirty="0" smtClean="0">
                <a:solidFill>
                  <a:srgbClr val="517485"/>
                </a:solidFill>
                <a:latin typeface="+mn-lt"/>
              </a:rPr>
              <a:t>uild-to-print manufacturers are </a:t>
            </a:r>
            <a:r>
              <a:rPr lang="en-AU" sz="1200" i="1" u="sng" cap="small" dirty="0" smtClean="0">
                <a:solidFill>
                  <a:srgbClr val="517485"/>
                </a:solidFill>
                <a:latin typeface="+mn-lt"/>
              </a:rPr>
              <a:t>not</a:t>
            </a:r>
            <a:r>
              <a:rPr lang="en-AU" sz="1200" i="1" cap="small" dirty="0" smtClean="0">
                <a:solidFill>
                  <a:srgbClr val="517485"/>
                </a:solidFill>
                <a:latin typeface="+mn-lt"/>
              </a:rPr>
              <a:t> customers, because they do not control the BOM</a:t>
            </a:r>
          </a:p>
          <a:p>
            <a:pPr marL="342900" indent="-342900">
              <a:buFontTx/>
              <a:buAutoNum type="arabicPeriod"/>
            </a:pPr>
            <a:r>
              <a:rPr lang="en-AU" sz="1200" i="1" cap="small" dirty="0" smtClean="0">
                <a:solidFill>
                  <a:srgbClr val="517485"/>
                </a:solidFill>
                <a:latin typeface="+mn-lt"/>
              </a:rPr>
              <a:t>Top </a:t>
            </a:r>
            <a:r>
              <a:rPr lang="en-AU" sz="1200" i="1" cap="small" dirty="0">
                <a:solidFill>
                  <a:srgbClr val="517485"/>
                </a:solidFill>
                <a:latin typeface="+mn-lt"/>
              </a:rPr>
              <a:t>Solar Contractors website link:</a:t>
            </a:r>
            <a:r>
              <a:rPr lang="en-AU" sz="1200" i="1" cap="small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AU" sz="1400" cap="small" dirty="0" smtClean="0">
                <a:latin typeface="+mn-lt"/>
                <a:hlinkClick r:id="rId2"/>
              </a:rPr>
              <a:t>www.solarpowerworldonline.com</a:t>
            </a:r>
            <a:endParaRPr lang="en-AU" sz="1400" i="1" cap="small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7621" y="1173707"/>
            <a:ext cx="2730188" cy="29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84E0F"/>
                </a:solidFill>
              </a:rPr>
              <a:t>Customer Groups </a:t>
            </a:r>
            <a:r>
              <a:rPr lang="en-US" dirty="0" smtClean="0">
                <a:solidFill>
                  <a:srgbClr val="E84E0F"/>
                </a:solidFill>
              </a:rPr>
              <a:t>– Overview</a:t>
            </a:r>
            <a:endParaRPr lang="en-US" dirty="0">
              <a:solidFill>
                <a:srgbClr val="E84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Overview (EPC)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669" y="1152528"/>
            <a:ext cx="8229600" cy="790575"/>
          </a:xfrm>
        </p:spPr>
        <p:txBody>
          <a:bodyPr/>
          <a:lstStyle/>
          <a:p>
            <a:r>
              <a:rPr lang="en-US" sz="2000" dirty="0"/>
              <a:t>PV Engineering, Procurement, and </a:t>
            </a:r>
            <a:r>
              <a:rPr lang="en-US" sz="2000" dirty="0" smtClean="0"/>
              <a:t>Construction: Tier 1 PV EPC firms provide end-to-end solutions and services for utility scale PV systems, and may also provide Maintenance services</a:t>
            </a:r>
            <a:endParaRPr lang="en-US" sz="20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79" y="2318785"/>
            <a:ext cx="7809653" cy="407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HelioProtection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 Product Offering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0" y="1628801"/>
            <a:ext cx="834338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E84E0F"/>
                </a:solidFill>
              </a:rPr>
              <a:t>HelioProtection</a:t>
            </a:r>
            <a:r>
              <a:rPr lang="en-US" altLang="en-US" baseline="30000" dirty="0" smtClean="0">
                <a:solidFill>
                  <a:srgbClr val="E84E0F"/>
                </a:solidFill>
              </a:rPr>
              <a:t>®</a:t>
            </a:r>
            <a:r>
              <a:rPr lang="en-US" altLang="en-US" dirty="0" smtClean="0">
                <a:solidFill>
                  <a:srgbClr val="E84E0F"/>
                </a:solidFill>
              </a:rPr>
              <a:t> Product Offering</a:t>
            </a:r>
          </a:p>
        </p:txBody>
      </p:sp>
      <p:sp>
        <p:nvSpPr>
          <p:cNvPr id="16386" name="Rectangle 12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40768"/>
            <a:ext cx="1728192" cy="4320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Fuses</a:t>
            </a:r>
          </a:p>
        </p:txBody>
      </p:sp>
      <p:graphicFrame>
        <p:nvGraphicFramePr>
          <p:cNvPr id="373882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91971"/>
              </p:ext>
            </p:extLst>
          </p:nvPr>
        </p:nvGraphicFramePr>
        <p:xfrm>
          <a:off x="37529" y="1844824"/>
          <a:ext cx="9070975" cy="4002406"/>
        </p:xfrm>
        <a:graphic>
          <a:graphicData uri="http://schemas.openxmlformats.org/drawingml/2006/table">
            <a:tbl>
              <a:tblPr/>
              <a:tblGrid>
                <a:gridCol w="1036127"/>
                <a:gridCol w="1168074"/>
                <a:gridCol w="1197241"/>
                <a:gridCol w="1134740"/>
                <a:gridCol w="1134740"/>
                <a:gridCol w="1133351"/>
                <a:gridCol w="1133351"/>
                <a:gridCol w="1133351"/>
              </a:tblGrid>
              <a:tr h="1757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Series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HP6M/10M*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HP15M*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HP15G*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HP6J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HP10J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HP10NH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HP15NH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Application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 or Module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 or Module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 or Module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Array or Inverter Input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Array or Inverter Input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Array or Inverter Input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Array or Inverter Input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Voltage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 &amp; 1k 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Amperage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1-32A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4-32A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2.5-5A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70-400A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70-600A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50-250A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160-400A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(10x38mm)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(10x85mm)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(10x57mm)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Class J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Class J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NH1, NH2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NH3L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0544" y="6021288"/>
            <a:ext cx="701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E84E0F"/>
                </a:solidFill>
                <a:latin typeface="+mn-lt"/>
              </a:rPr>
              <a:t>* Available with Crimp Cap wire crimp terminals for in-line fuse applications</a:t>
            </a:r>
          </a:p>
        </p:txBody>
      </p:sp>
      <p:pic>
        <p:nvPicPr>
          <p:cNvPr id="16393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07177"/>
            <a:ext cx="1447550" cy="14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70" y="1959587"/>
            <a:ext cx="640682" cy="14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59922"/>
            <a:ext cx="788712" cy="14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bkirkori\Desktop\HP15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5765" y="2276872"/>
            <a:ext cx="24816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C:\Users\bkirkori\Desktop\HP15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79760"/>
            <a:ext cx="201693" cy="10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C:\Users\bkirkori\Desktop\HP10M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1" y="2660359"/>
            <a:ext cx="802937" cy="80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45" y="2179760"/>
            <a:ext cx="901367" cy="12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2" r="35983"/>
          <a:stretch/>
        </p:blipFill>
        <p:spPr>
          <a:xfrm>
            <a:off x="1908194" y="2560427"/>
            <a:ext cx="259776" cy="90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4" r="37369"/>
          <a:stretch/>
        </p:blipFill>
        <p:spPr>
          <a:xfrm>
            <a:off x="4035398" y="2167010"/>
            <a:ext cx="275349" cy="106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8" r="37428"/>
          <a:stretch/>
        </p:blipFill>
        <p:spPr>
          <a:xfrm>
            <a:off x="2851372" y="2062045"/>
            <a:ext cx="290007" cy="1222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68413"/>
            <a:ext cx="6696075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00663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38763"/>
            <a:ext cx="3362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976938"/>
            <a:ext cx="3571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58888" y="5976938"/>
            <a:ext cx="1504950" cy="476250"/>
            <a:chOff x="1258888" y="5976938"/>
            <a:chExt cx="1504950" cy="476250"/>
          </a:xfrm>
        </p:grpSpPr>
        <p:pic>
          <p:nvPicPr>
            <p:cNvPr id="614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5986463"/>
              <a:ext cx="15049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1258888" y="5976938"/>
              <a:ext cx="466726" cy="466724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B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HelioProtection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 Product Offering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016" y="1412776"/>
            <a:ext cx="4316016" cy="4320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Fuse holders and Blocks</a:t>
            </a:r>
          </a:p>
        </p:txBody>
      </p:sp>
      <p:graphicFrame>
        <p:nvGraphicFramePr>
          <p:cNvPr id="375872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25523"/>
              </p:ext>
            </p:extLst>
          </p:nvPr>
        </p:nvGraphicFramePr>
        <p:xfrm>
          <a:off x="684213" y="2205152"/>
          <a:ext cx="7632204" cy="4002406"/>
        </p:xfrm>
        <a:graphic>
          <a:graphicData uri="http://schemas.openxmlformats.org/drawingml/2006/table">
            <a:tbl>
              <a:tblPr/>
              <a:tblGrid>
                <a:gridCol w="1156535"/>
                <a:gridCol w="1303815"/>
                <a:gridCol w="1303815"/>
                <a:gridCol w="1336372"/>
                <a:gridCol w="1266609"/>
                <a:gridCol w="1265058"/>
              </a:tblGrid>
              <a:tr h="17573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Series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US15M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US10M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USG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HPJ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HPBB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Application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 or Module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 or Module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 or Module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Array or Inverter Input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Array or Inverter Input Protection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Voltage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Amperage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32A max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32A max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32A max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70-400A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70-400A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Size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(10x85mm)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(10x38mm)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(10x38mm)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Class J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NH</a:t>
                      </a:r>
                    </a:p>
                  </a:txBody>
                  <a:tcPr marT="45719" marB="4571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56" name="Picture 65" descr="HPBB-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55" y="2348027"/>
            <a:ext cx="7572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Picture 66" descr="PHP-64031HPJ-Fuse-Bl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80" y="2563927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8" name="Picture 67" descr="USGM1IHEL-sil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817" y="2348027"/>
            <a:ext cx="94615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9" name="Picture 70" descr="USM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21" y="2492490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89014">
            <a:off x="2163229" y="2132524"/>
            <a:ext cx="752587" cy="1823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HelioProtection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 Product Offering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164" y="1437481"/>
            <a:ext cx="8281292" cy="47935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Surge Protection, Wire Management, DC Disconnects</a:t>
            </a:r>
          </a:p>
        </p:txBody>
      </p:sp>
      <p:graphicFrame>
        <p:nvGraphicFramePr>
          <p:cNvPr id="37689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12434"/>
              </p:ext>
            </p:extLst>
          </p:nvPr>
        </p:nvGraphicFramePr>
        <p:xfrm>
          <a:off x="467544" y="2603500"/>
          <a:ext cx="8137276" cy="3349633"/>
        </p:xfrm>
        <a:graphic>
          <a:graphicData uri="http://schemas.openxmlformats.org/drawingml/2006/table">
            <a:tbl>
              <a:tblPr/>
              <a:tblGrid>
                <a:gridCol w="1216572"/>
                <a:gridCol w="1002964"/>
                <a:gridCol w="1109576"/>
                <a:gridCol w="1109576"/>
                <a:gridCol w="1183548"/>
                <a:gridCol w="1146888"/>
                <a:gridCol w="1368152"/>
              </a:tblGrid>
              <a:tr h="1757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Series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MPDB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FSPDB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USBB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MD___U__</a:t>
                      </a:r>
                    </a:p>
                  </a:txBody>
                  <a:tcPr marT="45722" marB="4572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Application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Surge Protection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Surge Protection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Combining Circuit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Combining Circuit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Combining Circuit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DC Disconnecting</a:t>
                      </a:r>
                    </a:p>
                  </a:txBody>
                  <a:tcPr marT="45722" marB="4572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Voltage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1500VDC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1000VDC</a:t>
                      </a:r>
                    </a:p>
                  </a:txBody>
                  <a:tcPr marT="45722" marB="4572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Modular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Pluggable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Open-Style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Finger-Safe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80000"/>
                        <a:defRPr>
                          <a:solidFill>
                            <a:srgbClr val="72797F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Comb Busbar Finger-Safe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100A – 400A</a:t>
                      </a:r>
                    </a:p>
                  </a:txBody>
                  <a:tcPr marT="45722" marB="4572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81" name="Picture 64" descr="US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6700">
            <a:off x="6077596" y="3239600"/>
            <a:ext cx="1088260" cy="5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9195"/>
          <a:stretch/>
        </p:blipFill>
        <p:spPr bwMode="auto">
          <a:xfrm>
            <a:off x="7332662" y="2708920"/>
            <a:ext cx="1200150" cy="156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1441699" cy="1441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06012"/>
            <a:ext cx="1246216" cy="1246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48703"/>
            <a:ext cx="1203525" cy="120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78020"/>
            <a:ext cx="1099052" cy="1099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Why HelioProtection</a:t>
            </a:r>
            <a:r>
              <a:rPr lang="en-US" altLang="en-US" baseline="30000" dirty="0" smtClean="0"/>
              <a:t>®</a:t>
            </a:r>
            <a:r>
              <a:rPr lang="en-US" altLang="en-US" dirty="0" smtClean="0"/>
              <a:t>?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2400" cy="5184576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altLang="en-US" dirty="0" smtClean="0"/>
              <a:t>Easy PV Product Identification and Selection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Dedicated PV brand delivers easy specification and selection</a:t>
            </a:r>
          </a:p>
          <a:p>
            <a:pPr marL="800100" lvl="1" indent="-342900" eaLnBrk="1" hangingPunct="1">
              <a:buFontTx/>
              <a:buChar char="•"/>
            </a:pPr>
            <a:endParaRPr lang="en-US" altLang="en-US" sz="400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dirty="0" smtClean="0"/>
              <a:t>Meets Latest Industry Standards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UL 2579 – Fuses for Photovoltaic Systems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UL 4248-19 – Photovoltaic Fuse holders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UL 98B – Switches for use in Photovoltaic Systems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UL 248-13 – Semiconductor/Special Purpose Fuses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UL 1449 3</a:t>
            </a:r>
            <a:r>
              <a:rPr lang="en-US" altLang="en-US" baseline="30000" dirty="0" smtClean="0"/>
              <a:t>rd</a:t>
            </a:r>
            <a:r>
              <a:rPr lang="en-US" altLang="en-US" dirty="0" smtClean="0"/>
              <a:t> Edition – Surge Protective Devices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IEC 60269-2 – Photovoltaic Fuse holders</a:t>
            </a:r>
          </a:p>
          <a:p>
            <a:pPr marL="800100" lvl="1" indent="-342900">
              <a:buFontTx/>
              <a:buChar char="•"/>
            </a:pPr>
            <a:r>
              <a:rPr lang="en-US" altLang="en-US" dirty="0" smtClean="0"/>
              <a:t>IEC 60947-3</a:t>
            </a:r>
            <a:r>
              <a:rPr lang="en-US" altLang="en-US" dirty="0"/>
              <a:t> – Switches for use in Photovoltaic Systems</a:t>
            </a:r>
            <a:endParaRPr lang="en-US" altLang="en-US" dirty="0" smtClean="0"/>
          </a:p>
          <a:p>
            <a:pPr marL="800100" lvl="1" indent="-342900" eaLnBrk="1" hangingPunct="1">
              <a:buFontTx/>
              <a:buChar char="•"/>
            </a:pPr>
            <a:endParaRPr lang="en-US" altLang="en-US" sz="400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dirty="0" smtClean="0"/>
              <a:t>Complete Packaged Solutions</a:t>
            </a:r>
          </a:p>
          <a:p>
            <a:pPr marL="800100" lvl="1" indent="-342900" eaLnBrk="1" hangingPunct="1">
              <a:buFontTx/>
              <a:buChar char="•"/>
            </a:pPr>
            <a:r>
              <a:rPr lang="en-US" altLang="en-US" dirty="0" smtClean="0"/>
              <a:t>The only manufacturer to offer fuses, fuse holders, SPDs, switches, wire management, cooling solutions, bus bars, and safety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6549" y="1412776"/>
            <a:ext cx="8562975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Collateral and Sales Tools</a:t>
            </a:r>
          </a:p>
          <a:p>
            <a:pPr lvl="1" eaLnBrk="1" hangingPunct="1"/>
            <a:r>
              <a:rPr lang="en-US" altLang="en-US" dirty="0" smtClean="0"/>
              <a:t>Solar Homepage (</a:t>
            </a:r>
            <a:r>
              <a:rPr lang="en-US" altLang="en-US" dirty="0" smtClean="0">
                <a:hlinkClick r:id="rId3"/>
              </a:rPr>
              <a:t>ep-us.mersen.com/markets/energy-solar-power</a:t>
            </a:r>
            <a:r>
              <a:rPr lang="en-US" altLang="en-US" dirty="0" smtClean="0"/>
              <a:t>)</a:t>
            </a:r>
          </a:p>
          <a:p>
            <a:pPr lvl="1" eaLnBrk="1" hangingPunct="1"/>
            <a:r>
              <a:rPr lang="en-US" altLang="en-US" dirty="0" smtClean="0"/>
              <a:t>Solar Power Solutions Guide</a:t>
            </a:r>
          </a:p>
          <a:p>
            <a:pPr lvl="1" eaLnBrk="1" hangingPunct="1"/>
            <a:r>
              <a:rPr lang="en-US" altLang="en-US" dirty="0" smtClean="0"/>
              <a:t>Data Sheets</a:t>
            </a:r>
          </a:p>
          <a:p>
            <a:pPr lvl="1" eaLnBrk="1" hangingPunct="1"/>
            <a:r>
              <a:rPr lang="en-US" altLang="en-US" dirty="0" smtClean="0"/>
              <a:t>Product Performance Data</a:t>
            </a:r>
          </a:p>
          <a:p>
            <a:pPr lvl="1" eaLnBrk="1" hangingPunct="1"/>
            <a:r>
              <a:rPr lang="en-US" altLang="en-US" dirty="0" smtClean="0"/>
              <a:t>Tech Topics, White Papers, Articles</a:t>
            </a:r>
          </a:p>
          <a:p>
            <a:pPr lvl="1" eaLnBrk="1" hangingPunct="1"/>
            <a:r>
              <a:rPr lang="en-US" altLang="en-US" dirty="0" smtClean="0"/>
              <a:t>E-Learning Modules</a:t>
            </a:r>
          </a:p>
        </p:txBody>
      </p:sp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1711672" cy="220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Product Resources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5" y="4148907"/>
            <a:ext cx="2414599" cy="2184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73" y="4163670"/>
            <a:ext cx="1677443" cy="216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42" y="4163670"/>
            <a:ext cx="1704398" cy="219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4150654"/>
            <a:ext cx="1704319" cy="220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6792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Residential (roof top)</a:t>
            </a:r>
          </a:p>
          <a:p>
            <a:pPr lvl="1"/>
            <a:r>
              <a:rPr lang="en-US" altLang="en-US" dirty="0" smtClean="0"/>
              <a:t>600 VDC string voltage</a:t>
            </a:r>
          </a:p>
          <a:p>
            <a:pPr lvl="1"/>
            <a:r>
              <a:rPr lang="en-US" altLang="en-US" dirty="0" smtClean="0"/>
              <a:t>5 kW to 36 kW output power</a:t>
            </a:r>
          </a:p>
        </p:txBody>
      </p:sp>
      <p:pic>
        <p:nvPicPr>
          <p:cNvPr id="7172" name="Picture 4" descr="solarsyste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45720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nverter-and-disconnec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762375" cy="263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/>
              <a:t>Architecture  1 – Residential, Micro Inverter</a:t>
            </a:r>
            <a:br>
              <a:rPr lang="en-AU" sz="2000" dirty="0"/>
            </a:br>
            <a:r>
              <a:rPr lang="en-AU" sz="2000" dirty="0"/>
              <a:t>Roof Top  - 600Vdc </a:t>
            </a:r>
            <a:r>
              <a:rPr lang="en-AU" sz="2000" dirty="0" smtClean="0"/>
              <a:t>(</a:t>
            </a:r>
            <a:r>
              <a:rPr lang="en-AU" sz="2000" dirty="0"/>
              <a:t>5kW-36kW)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054" y="1219200"/>
            <a:ext cx="8758442" cy="5146306"/>
            <a:chOff x="278054" y="1219200"/>
            <a:chExt cx="8758442" cy="5146306"/>
          </a:xfrm>
        </p:grpSpPr>
        <p:sp>
          <p:nvSpPr>
            <p:cNvPr id="163" name="Rectangle 162"/>
            <p:cNvSpPr/>
            <p:nvPr/>
          </p:nvSpPr>
          <p:spPr>
            <a:xfrm>
              <a:off x="3886917" y="1801010"/>
              <a:ext cx="1027432" cy="175863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6" name="Straight Connector 225"/>
            <p:cNvCxnSpPr/>
            <p:nvPr/>
          </p:nvCxnSpPr>
          <p:spPr>
            <a:xfrm flipH="1">
              <a:off x="2103312" y="1437073"/>
              <a:ext cx="479468" cy="1131"/>
            </a:xfrm>
            <a:prstGeom prst="line">
              <a:avLst/>
            </a:prstGeom>
            <a:noFill/>
            <a:ln w="50800" cap="flat" cmpd="sng" algn="ctr">
              <a:solidFill>
                <a:srgbClr val="00B0F0"/>
              </a:solidFill>
              <a:prstDash val="sysDot"/>
            </a:ln>
            <a:effectLst/>
          </p:spPr>
        </p:cxnSp>
        <p:sp>
          <p:nvSpPr>
            <p:cNvPr id="227" name="Rectangle 226"/>
            <p:cNvSpPr/>
            <p:nvPr/>
          </p:nvSpPr>
          <p:spPr>
            <a:xfrm>
              <a:off x="513725" y="1281128"/>
              <a:ext cx="737984" cy="3118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A1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388700" y="1281128"/>
              <a:ext cx="737984" cy="3118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A2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2515560" y="1281128"/>
              <a:ext cx="737984" cy="3118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5396529" y="1801746"/>
              <a:ext cx="1027432" cy="175863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1" name="Straight Connector 230"/>
            <p:cNvCxnSpPr/>
            <p:nvPr/>
          </p:nvCxnSpPr>
          <p:spPr>
            <a:xfrm flipH="1">
              <a:off x="6218476" y="2024868"/>
              <a:ext cx="1" cy="469377"/>
            </a:xfrm>
            <a:prstGeom prst="line">
              <a:avLst/>
            </a:prstGeom>
            <a:noFill/>
            <a:ln w="1016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pic>
          <p:nvPicPr>
            <p:cNvPr id="23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011" y="4169436"/>
              <a:ext cx="359601" cy="20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3" name="Straight Connector 232"/>
            <p:cNvCxnSpPr/>
            <p:nvPr/>
          </p:nvCxnSpPr>
          <p:spPr>
            <a:xfrm flipV="1">
              <a:off x="6746812" y="3254555"/>
              <a:ext cx="0" cy="88702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>
            <a:xfrm>
              <a:off x="5611062" y="3205550"/>
              <a:ext cx="0" cy="197863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235" name="Rectangle 234"/>
            <p:cNvSpPr/>
            <p:nvPr/>
          </p:nvSpPr>
          <p:spPr>
            <a:xfrm>
              <a:off x="7595055" y="1797270"/>
              <a:ext cx="1164423" cy="23055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6746812" y="3933056"/>
              <a:ext cx="0" cy="197863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>
            <a:xfrm flipH="1">
              <a:off x="6746812" y="3683421"/>
              <a:ext cx="997868" cy="609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>
            <a:xfrm>
              <a:off x="7707853" y="3599134"/>
              <a:ext cx="0" cy="197863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pic>
          <p:nvPicPr>
            <p:cNvPr id="24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46699" y="3555227"/>
              <a:ext cx="704788" cy="142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1" name="Straight Connector 240"/>
            <p:cNvCxnSpPr/>
            <p:nvPr/>
          </p:nvCxnSpPr>
          <p:spPr>
            <a:xfrm>
              <a:off x="8390703" y="2516927"/>
              <a:ext cx="1" cy="356088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>
            <a:xfrm>
              <a:off x="8335943" y="2377376"/>
              <a:ext cx="282535" cy="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4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807" y="2247990"/>
              <a:ext cx="684955" cy="48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4" name="Straight Connector 243"/>
            <p:cNvCxnSpPr/>
            <p:nvPr/>
          </p:nvCxnSpPr>
          <p:spPr>
            <a:xfrm>
              <a:off x="8596190" y="2385888"/>
              <a:ext cx="0" cy="9318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6" name="Straight Connector 245"/>
            <p:cNvCxnSpPr/>
            <p:nvPr/>
          </p:nvCxnSpPr>
          <p:spPr>
            <a:xfrm>
              <a:off x="8383761" y="3951783"/>
              <a:ext cx="0" cy="620487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47" name="Straight Connector 246"/>
            <p:cNvCxnSpPr/>
            <p:nvPr/>
          </p:nvCxnSpPr>
          <p:spPr>
            <a:xfrm>
              <a:off x="8599092" y="3926524"/>
              <a:ext cx="0" cy="64574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4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32661" y="3550056"/>
              <a:ext cx="704788" cy="142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9" name="Straight Connector 248"/>
            <p:cNvCxnSpPr/>
            <p:nvPr/>
          </p:nvCxnSpPr>
          <p:spPr>
            <a:xfrm>
              <a:off x="8383761" y="2766684"/>
              <a:ext cx="1" cy="53693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>
            <a:xfrm>
              <a:off x="650716" y="1578624"/>
              <a:ext cx="0" cy="22876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>
            <a:xfrm>
              <a:off x="3116552" y="1603101"/>
              <a:ext cx="0" cy="20428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65" name="Straight Connector 264"/>
            <p:cNvCxnSpPr/>
            <p:nvPr/>
          </p:nvCxnSpPr>
          <p:spPr>
            <a:xfrm>
              <a:off x="8391154" y="4479210"/>
              <a:ext cx="0" cy="148748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6" name="Straight Connector 265"/>
            <p:cNvCxnSpPr/>
            <p:nvPr/>
          </p:nvCxnSpPr>
          <p:spPr>
            <a:xfrm>
              <a:off x="8599092" y="4479210"/>
              <a:ext cx="0" cy="148748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67" name="TextBox 266"/>
            <p:cNvSpPr txBox="1"/>
            <p:nvPr/>
          </p:nvSpPr>
          <p:spPr>
            <a:xfrm>
              <a:off x="5400810" y="1578624"/>
              <a:ext cx="10274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UL AC Disconnect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7580359" y="1571969"/>
              <a:ext cx="129170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Main AC Service Panel 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114452" y="1429876"/>
              <a:ext cx="410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srgbClr val="FF0000"/>
                  </a:solidFill>
                  <a:latin typeface="Calibri"/>
                </a:rPr>
                <a:t>⁺</a:t>
              </a:r>
              <a:endParaRPr lang="en-AU" sz="4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225807" y="4007819"/>
              <a:ext cx="5210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GND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72" name="Straight Connector 271"/>
            <p:cNvCxnSpPr/>
            <p:nvPr/>
          </p:nvCxnSpPr>
          <p:spPr>
            <a:xfrm flipH="1">
              <a:off x="1961077" y="1593018"/>
              <a:ext cx="2101" cy="22372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>
            <a:xfrm>
              <a:off x="1096765" y="1578624"/>
              <a:ext cx="0" cy="23811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>
            <a:xfrm>
              <a:off x="1541965" y="1578624"/>
              <a:ext cx="0" cy="22876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>
            <a:xfrm>
              <a:off x="2637084" y="1578624"/>
              <a:ext cx="0" cy="22876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83" name="Rectangle 282"/>
            <p:cNvSpPr/>
            <p:nvPr/>
          </p:nvSpPr>
          <p:spPr>
            <a:xfrm>
              <a:off x="513725" y="1801746"/>
              <a:ext cx="737942" cy="4367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419674" y="1801746"/>
              <a:ext cx="737942" cy="4367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513053" y="1801746"/>
              <a:ext cx="737942" cy="4367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>
            <a:xfrm flipV="1">
              <a:off x="513725" y="1816743"/>
              <a:ext cx="737942" cy="42178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>
            <a:xfrm flipV="1">
              <a:off x="1419674" y="1801746"/>
              <a:ext cx="737942" cy="42178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>
            <a:xfrm flipV="1">
              <a:off x="2515601" y="1801746"/>
              <a:ext cx="737942" cy="42178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97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39521" y="1942745"/>
              <a:ext cx="214971" cy="32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8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31842" y="1761326"/>
              <a:ext cx="161767" cy="338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46142" y="1955141"/>
              <a:ext cx="214971" cy="32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26515" y="1962640"/>
              <a:ext cx="214971" cy="32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19347" y="1748306"/>
              <a:ext cx="161767" cy="338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8327" y="1768751"/>
              <a:ext cx="161767" cy="338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04" name="Straight Connector 303"/>
            <p:cNvCxnSpPr/>
            <p:nvPr/>
          </p:nvCxnSpPr>
          <p:spPr>
            <a:xfrm flipH="1">
              <a:off x="5576157" y="2024868"/>
              <a:ext cx="1" cy="469377"/>
            </a:xfrm>
            <a:prstGeom prst="line">
              <a:avLst/>
            </a:prstGeom>
            <a:noFill/>
            <a:ln w="1016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>
            <a:xfrm flipH="1">
              <a:off x="5576158" y="2619860"/>
              <a:ext cx="1" cy="469377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>
            <a:xfrm>
              <a:off x="6218474" y="2606857"/>
              <a:ext cx="1" cy="482380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307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049" y="2054124"/>
              <a:ext cx="684955" cy="390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304" y="2669024"/>
              <a:ext cx="684955" cy="390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0" name="Straight Connector 309"/>
            <p:cNvCxnSpPr/>
            <p:nvPr/>
          </p:nvCxnSpPr>
          <p:spPr>
            <a:xfrm flipH="1">
              <a:off x="2103312" y="2998962"/>
              <a:ext cx="479468" cy="1131"/>
            </a:xfrm>
            <a:prstGeom prst="line">
              <a:avLst/>
            </a:prstGeom>
            <a:noFill/>
            <a:ln w="50800" cap="flat" cmpd="sng" algn="ctr">
              <a:solidFill>
                <a:srgbClr val="00B0F0"/>
              </a:solidFill>
              <a:prstDash val="sysDot"/>
            </a:ln>
            <a:effectLst/>
          </p:spPr>
        </p:cxnSp>
        <p:sp>
          <p:nvSpPr>
            <p:cNvPr id="311" name="Rectangle 310"/>
            <p:cNvSpPr/>
            <p:nvPr/>
          </p:nvSpPr>
          <p:spPr>
            <a:xfrm>
              <a:off x="513725" y="2843016"/>
              <a:ext cx="737984" cy="3118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Z1</a:t>
              </a: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388700" y="2843016"/>
              <a:ext cx="737984" cy="3118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Z2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2515560" y="2843016"/>
              <a:ext cx="737984" cy="31189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Zn</a:t>
              </a:r>
            </a:p>
          </p:txBody>
        </p:sp>
        <p:cxnSp>
          <p:nvCxnSpPr>
            <p:cNvPr id="314" name="Straight Connector 313"/>
            <p:cNvCxnSpPr/>
            <p:nvPr/>
          </p:nvCxnSpPr>
          <p:spPr>
            <a:xfrm>
              <a:off x="650716" y="3140512"/>
              <a:ext cx="0" cy="22876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>
            <a:xfrm>
              <a:off x="3116552" y="3164989"/>
              <a:ext cx="0" cy="20428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>
            <a:xfrm flipH="1">
              <a:off x="1961077" y="3154907"/>
              <a:ext cx="2101" cy="22372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>
            <a:xfrm>
              <a:off x="1096765" y="3140512"/>
              <a:ext cx="0" cy="23811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>
            <a:xfrm>
              <a:off x="1541965" y="3140512"/>
              <a:ext cx="0" cy="22876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9" name="Straight Connector 318"/>
            <p:cNvCxnSpPr/>
            <p:nvPr/>
          </p:nvCxnSpPr>
          <p:spPr>
            <a:xfrm>
              <a:off x="2637084" y="3140512"/>
              <a:ext cx="0" cy="22876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20" name="Rectangle 319"/>
            <p:cNvSpPr/>
            <p:nvPr/>
          </p:nvSpPr>
          <p:spPr>
            <a:xfrm>
              <a:off x="513725" y="3363634"/>
              <a:ext cx="737942" cy="4367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419674" y="3363634"/>
              <a:ext cx="737942" cy="4367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3053" y="3363634"/>
              <a:ext cx="737942" cy="43678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>
            <a:xfrm flipV="1">
              <a:off x="513725" y="3378631"/>
              <a:ext cx="737942" cy="42178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>
            <a:xfrm flipV="1">
              <a:off x="1419674" y="3363634"/>
              <a:ext cx="737942" cy="42178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5" name="Straight Connector 324"/>
            <p:cNvCxnSpPr/>
            <p:nvPr/>
          </p:nvCxnSpPr>
          <p:spPr>
            <a:xfrm flipV="1">
              <a:off x="2515601" y="3363634"/>
              <a:ext cx="737942" cy="42178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26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39521" y="3504634"/>
              <a:ext cx="214971" cy="32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631842" y="3323214"/>
              <a:ext cx="161767" cy="338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8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46142" y="3517029"/>
              <a:ext cx="214971" cy="32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9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26515" y="3524528"/>
              <a:ext cx="214971" cy="329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0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19347" y="3310195"/>
              <a:ext cx="161767" cy="338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8327" y="3330640"/>
              <a:ext cx="161767" cy="338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32" name="Straight Connector 331"/>
            <p:cNvCxnSpPr/>
            <p:nvPr/>
          </p:nvCxnSpPr>
          <p:spPr>
            <a:xfrm flipV="1">
              <a:off x="376734" y="1766567"/>
              <a:ext cx="0" cy="557657"/>
            </a:xfrm>
            <a:prstGeom prst="line">
              <a:avLst/>
            </a:prstGeom>
            <a:noFill/>
            <a:ln w="50800" cap="flat" cmpd="sng" algn="ctr">
              <a:solidFill>
                <a:srgbClr val="00B0F0"/>
              </a:solidFill>
              <a:prstDash val="sysDot"/>
            </a:ln>
            <a:effectLst/>
          </p:spPr>
        </p:cxnSp>
        <p:sp>
          <p:nvSpPr>
            <p:cNvPr id="333" name="TextBox 332"/>
            <p:cNvSpPr txBox="1"/>
            <p:nvPr/>
          </p:nvSpPr>
          <p:spPr>
            <a:xfrm>
              <a:off x="3116552" y="3004176"/>
              <a:ext cx="410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srgbClr val="FF0000"/>
                  </a:solidFill>
                  <a:latin typeface="Calibri"/>
                </a:rPr>
                <a:t>⁺</a:t>
              </a:r>
              <a:endParaRPr lang="en-AU" sz="4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308239" y="2781054"/>
              <a:ext cx="410973" cy="830997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308239" y="1219200"/>
              <a:ext cx="410973" cy="830997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</a:t>
              </a:r>
            </a:p>
          </p:txBody>
        </p:sp>
        <p:cxnSp>
          <p:nvCxnSpPr>
            <p:cNvPr id="336" name="Straight Connector 335"/>
            <p:cNvCxnSpPr>
              <a:stCxn id="374" idx="1"/>
            </p:cNvCxnSpPr>
            <p:nvPr/>
          </p:nvCxnSpPr>
          <p:spPr>
            <a:xfrm flipH="1" flipV="1">
              <a:off x="1111839" y="2385889"/>
              <a:ext cx="2932558" cy="10709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37" name="Straight Connector 336"/>
            <p:cNvCxnSpPr/>
            <p:nvPr/>
          </p:nvCxnSpPr>
          <p:spPr>
            <a:xfrm flipH="1" flipV="1">
              <a:off x="1096765" y="4020722"/>
              <a:ext cx="2378831" cy="2817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>
            <a:xfrm>
              <a:off x="1119700" y="2249679"/>
              <a:ext cx="0" cy="14909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>
            <a:xfrm flipH="1">
              <a:off x="1953627" y="2239125"/>
              <a:ext cx="2102" cy="141058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40" name="Straight Connector 339"/>
            <p:cNvCxnSpPr/>
            <p:nvPr/>
          </p:nvCxnSpPr>
          <p:spPr>
            <a:xfrm>
              <a:off x="3116553" y="2231148"/>
              <a:ext cx="677" cy="153071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41" name="Straight Connector 340"/>
            <p:cNvCxnSpPr/>
            <p:nvPr/>
          </p:nvCxnSpPr>
          <p:spPr>
            <a:xfrm flipH="1">
              <a:off x="3131871" y="3809242"/>
              <a:ext cx="2101" cy="22372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42" name="Straight Connector 341"/>
            <p:cNvCxnSpPr/>
            <p:nvPr/>
          </p:nvCxnSpPr>
          <p:spPr>
            <a:xfrm flipH="1">
              <a:off x="1094665" y="3802373"/>
              <a:ext cx="2101" cy="22372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43" name="Straight Connector 342"/>
            <p:cNvCxnSpPr/>
            <p:nvPr/>
          </p:nvCxnSpPr>
          <p:spPr>
            <a:xfrm flipH="1">
              <a:off x="1963178" y="3796998"/>
              <a:ext cx="2101" cy="22372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44" name="Straight Connector 343"/>
            <p:cNvCxnSpPr/>
            <p:nvPr/>
          </p:nvCxnSpPr>
          <p:spPr>
            <a:xfrm>
              <a:off x="582221" y="2245995"/>
              <a:ext cx="0" cy="3882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5" name="Straight Connector 344"/>
            <p:cNvCxnSpPr/>
            <p:nvPr/>
          </p:nvCxnSpPr>
          <p:spPr>
            <a:xfrm flipH="1">
              <a:off x="582221" y="2648368"/>
              <a:ext cx="205486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6" name="Straight Connector 345"/>
            <p:cNvCxnSpPr/>
            <p:nvPr/>
          </p:nvCxnSpPr>
          <p:spPr>
            <a:xfrm>
              <a:off x="1595452" y="2249679"/>
              <a:ext cx="0" cy="3882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7" name="Straight Connector 346"/>
            <p:cNvCxnSpPr/>
            <p:nvPr/>
          </p:nvCxnSpPr>
          <p:spPr>
            <a:xfrm>
              <a:off x="2637084" y="2249678"/>
              <a:ext cx="0" cy="3882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>
            <a:xfrm>
              <a:off x="582221" y="3809844"/>
              <a:ext cx="0" cy="3882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9" name="Straight Connector 348"/>
            <p:cNvCxnSpPr/>
            <p:nvPr/>
          </p:nvCxnSpPr>
          <p:spPr>
            <a:xfrm flipH="1">
              <a:off x="582221" y="4212217"/>
              <a:ext cx="308229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>
            <a:xfrm>
              <a:off x="1561204" y="3813529"/>
              <a:ext cx="0" cy="3882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1" name="Straight Connector 350"/>
            <p:cNvCxnSpPr/>
            <p:nvPr/>
          </p:nvCxnSpPr>
          <p:spPr>
            <a:xfrm>
              <a:off x="2602837" y="3813528"/>
              <a:ext cx="0" cy="388259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2" name="Straight Connector 351"/>
            <p:cNvCxnSpPr/>
            <p:nvPr/>
          </p:nvCxnSpPr>
          <p:spPr>
            <a:xfrm>
              <a:off x="3460781" y="2491995"/>
              <a:ext cx="0" cy="1540971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53" name="Straight Connector 352"/>
            <p:cNvCxnSpPr/>
            <p:nvPr/>
          </p:nvCxnSpPr>
          <p:spPr>
            <a:xfrm>
              <a:off x="3662920" y="3059488"/>
              <a:ext cx="1596" cy="116760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4" name="Straight Connector 353"/>
            <p:cNvCxnSpPr/>
            <p:nvPr/>
          </p:nvCxnSpPr>
          <p:spPr>
            <a:xfrm flipV="1">
              <a:off x="865008" y="3744541"/>
              <a:ext cx="9046" cy="81003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55" name="Straight Connector 354"/>
            <p:cNvCxnSpPr/>
            <p:nvPr/>
          </p:nvCxnSpPr>
          <p:spPr>
            <a:xfrm flipV="1">
              <a:off x="1763752" y="3764419"/>
              <a:ext cx="9046" cy="81003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56" name="Straight Connector 355"/>
            <p:cNvCxnSpPr/>
            <p:nvPr/>
          </p:nvCxnSpPr>
          <p:spPr>
            <a:xfrm flipV="1">
              <a:off x="2893619" y="3789499"/>
              <a:ext cx="0" cy="764086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57" name="Straight Connector 356"/>
            <p:cNvCxnSpPr/>
            <p:nvPr/>
          </p:nvCxnSpPr>
          <p:spPr>
            <a:xfrm flipH="1">
              <a:off x="278054" y="4553584"/>
              <a:ext cx="5333008" cy="1868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58" name="Straight Connector 357"/>
            <p:cNvCxnSpPr/>
            <p:nvPr/>
          </p:nvCxnSpPr>
          <p:spPr>
            <a:xfrm flipV="1">
              <a:off x="5611062" y="3313783"/>
              <a:ext cx="0" cy="1239801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59" name="Straight Connector 358"/>
            <p:cNvCxnSpPr/>
            <p:nvPr/>
          </p:nvCxnSpPr>
          <p:spPr>
            <a:xfrm>
              <a:off x="5616992" y="3282416"/>
              <a:ext cx="112982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>
            <a:xfrm flipH="1">
              <a:off x="6222742" y="2374478"/>
              <a:ext cx="1521937" cy="114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61" name="Straight Connector 360"/>
            <p:cNvCxnSpPr/>
            <p:nvPr/>
          </p:nvCxnSpPr>
          <p:spPr>
            <a:xfrm flipH="1">
              <a:off x="6218474" y="2606857"/>
              <a:ext cx="15557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7897381" y="4132880"/>
              <a:ext cx="0" cy="682712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363" name="Straight Arrow Connector 362"/>
            <p:cNvCxnSpPr/>
            <p:nvPr/>
          </p:nvCxnSpPr>
          <p:spPr>
            <a:xfrm flipV="1">
              <a:off x="5914526" y="3796499"/>
              <a:ext cx="0" cy="682712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sp>
          <p:nvSpPr>
            <p:cNvPr id="364" name="Hexagon 363"/>
            <p:cNvSpPr/>
            <p:nvPr/>
          </p:nvSpPr>
          <p:spPr>
            <a:xfrm>
              <a:off x="1432576" y="4669521"/>
              <a:ext cx="356069" cy="371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5" name="Hexagon 364"/>
            <p:cNvSpPr/>
            <p:nvPr/>
          </p:nvSpPr>
          <p:spPr>
            <a:xfrm>
              <a:off x="4212087" y="4627959"/>
              <a:ext cx="356069" cy="371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66" name="Hexagon 365"/>
            <p:cNvSpPr/>
            <p:nvPr/>
          </p:nvSpPr>
          <p:spPr>
            <a:xfrm>
              <a:off x="5736492" y="4629657"/>
              <a:ext cx="356069" cy="371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7922836" y="3409283"/>
              <a:ext cx="479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800" dirty="0" smtClean="0">
                  <a:solidFill>
                    <a:prstClr val="black"/>
                  </a:solidFill>
                  <a:latin typeface="Calibri"/>
                </a:rPr>
                <a:t>CB</a:t>
              </a:r>
              <a:endParaRPr lang="en-AU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7778765" y="2662775"/>
              <a:ext cx="557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800" dirty="0" smtClean="0">
                  <a:solidFill>
                    <a:prstClr val="black"/>
                  </a:solidFill>
                  <a:latin typeface="Calibri"/>
                </a:rPr>
                <a:t>SW</a:t>
              </a:r>
              <a:endParaRPr lang="en-AU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6667370" y="5029181"/>
              <a:ext cx="23691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Note: 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Some systems May have Fuse Coordination Panel instead of Circuit Breakers  in C.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AC 600Vac disconnect switch</a:t>
              </a:r>
            </a:p>
          </p:txBody>
        </p:sp>
        <p:cxnSp>
          <p:nvCxnSpPr>
            <p:cNvPr id="370" name="Straight Arrow Connector 369"/>
            <p:cNvCxnSpPr/>
            <p:nvPr/>
          </p:nvCxnSpPr>
          <p:spPr>
            <a:xfrm flipV="1">
              <a:off x="3518759" y="5359603"/>
              <a:ext cx="0" cy="495479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371" name="Straight Connector 370"/>
            <p:cNvCxnSpPr/>
            <p:nvPr/>
          </p:nvCxnSpPr>
          <p:spPr>
            <a:xfrm flipH="1" flipV="1">
              <a:off x="3460781" y="2509428"/>
              <a:ext cx="612099" cy="1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72" name="Straight Connector 371"/>
            <p:cNvCxnSpPr/>
            <p:nvPr/>
          </p:nvCxnSpPr>
          <p:spPr>
            <a:xfrm flipH="1">
              <a:off x="2602838" y="2648368"/>
              <a:ext cx="178728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3" name="Straight Connector 372"/>
            <p:cNvCxnSpPr/>
            <p:nvPr/>
          </p:nvCxnSpPr>
          <p:spPr>
            <a:xfrm flipH="1">
              <a:off x="3654004" y="3066104"/>
              <a:ext cx="736117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37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97" y="2307683"/>
              <a:ext cx="372241" cy="177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96" y="2422537"/>
              <a:ext cx="374852" cy="167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6" name="Straight Connector 375"/>
            <p:cNvCxnSpPr/>
            <p:nvPr/>
          </p:nvCxnSpPr>
          <p:spPr>
            <a:xfrm>
              <a:off x="4419247" y="2024868"/>
              <a:ext cx="0" cy="503834"/>
            </a:xfrm>
            <a:prstGeom prst="line">
              <a:avLst/>
            </a:prstGeom>
            <a:noFill/>
            <a:ln w="1016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77" name="Straight Connector 376"/>
            <p:cNvCxnSpPr/>
            <p:nvPr/>
          </p:nvCxnSpPr>
          <p:spPr>
            <a:xfrm>
              <a:off x="4419248" y="2606857"/>
              <a:ext cx="0" cy="525295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>
            <a:xfrm flipH="1">
              <a:off x="4419248" y="2334933"/>
              <a:ext cx="112421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379" name="Straight Connector 378"/>
            <p:cNvCxnSpPr/>
            <p:nvPr/>
          </p:nvCxnSpPr>
          <p:spPr>
            <a:xfrm flipH="1" flipV="1">
              <a:off x="4419249" y="2781054"/>
              <a:ext cx="1142056" cy="421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80" name="TextBox 379"/>
            <p:cNvSpPr txBox="1"/>
            <p:nvPr/>
          </p:nvSpPr>
          <p:spPr>
            <a:xfrm>
              <a:off x="3835326" y="1577533"/>
              <a:ext cx="13847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NEMA AC Junction Box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1" name="Straight Arrow Connector 380"/>
            <p:cNvCxnSpPr/>
            <p:nvPr/>
          </p:nvCxnSpPr>
          <p:spPr>
            <a:xfrm flipV="1">
              <a:off x="4390121" y="3773767"/>
              <a:ext cx="0" cy="682712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sp>
          <p:nvSpPr>
            <p:cNvPr id="382" name="TextBox 381"/>
            <p:cNvSpPr txBox="1"/>
            <p:nvPr/>
          </p:nvSpPr>
          <p:spPr>
            <a:xfrm>
              <a:off x="719211" y="1546405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1581156" y="1553566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2712725" y="1561401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82412" y="3138017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1572109" y="3132153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2690380" y="3139463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582221" y="2180013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582221" y="3765381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570343" y="2184783"/>
              <a:ext cx="3949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2712724" y="2196554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521754" y="3765381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578118" y="3777103"/>
              <a:ext cx="3832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94" name="Straight Connector 393"/>
            <p:cNvCxnSpPr/>
            <p:nvPr/>
          </p:nvCxnSpPr>
          <p:spPr>
            <a:xfrm flipV="1">
              <a:off x="298796" y="2528702"/>
              <a:ext cx="4721" cy="201636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95" name="Straight Connector 394"/>
            <p:cNvCxnSpPr/>
            <p:nvPr/>
          </p:nvCxnSpPr>
          <p:spPr>
            <a:xfrm flipV="1">
              <a:off x="853971" y="2249680"/>
              <a:ext cx="4009" cy="27902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>
            <a:xfrm flipH="1">
              <a:off x="284644" y="2535612"/>
              <a:ext cx="2744225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97" name="Straight Connector 396"/>
            <p:cNvCxnSpPr/>
            <p:nvPr/>
          </p:nvCxnSpPr>
          <p:spPr>
            <a:xfrm flipV="1">
              <a:off x="2099303" y="2227417"/>
              <a:ext cx="4009" cy="27902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98" name="Straight Connector 397"/>
            <p:cNvCxnSpPr/>
            <p:nvPr/>
          </p:nvCxnSpPr>
          <p:spPr>
            <a:xfrm flipV="1">
              <a:off x="3022715" y="2234968"/>
              <a:ext cx="4009" cy="27902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sp>
          <p:nvSpPr>
            <p:cNvPr id="399" name="Hexagon 398"/>
            <p:cNvSpPr/>
            <p:nvPr/>
          </p:nvSpPr>
          <p:spPr>
            <a:xfrm>
              <a:off x="7954758" y="4627959"/>
              <a:ext cx="356069" cy="37187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3835326" y="5048630"/>
              <a:ext cx="1154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Optional- AC Fuse for 2 Phase Inverter, AC SPD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5403861" y="5041391"/>
              <a:ext cx="11631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AC  600Vac Disconnect Switch, AC SPD</a:t>
              </a:r>
            </a:p>
            <a:p>
              <a:pPr defTabSz="914400"/>
              <a:endParaRPr lang="en-AU" sz="1000" b="1" dirty="0" smtClean="0">
                <a:solidFill>
                  <a:schemeClr val="accent4"/>
                </a:solidFill>
                <a:latin typeface="Calibri"/>
              </a:endParaRPr>
            </a:p>
            <a:p>
              <a:pPr defTabSz="914400"/>
              <a:r>
                <a:rPr lang="en-AU" sz="1000" b="1" dirty="0" smtClean="0">
                  <a:solidFill>
                    <a:srgbClr val="FF0000"/>
                  </a:solidFill>
                  <a:latin typeface="Calibri"/>
                </a:rPr>
                <a:t>(Not offered: AC contactor)</a:t>
              </a:r>
              <a:endParaRPr lang="en-AU" sz="1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6746812" y="4380127"/>
              <a:ext cx="13014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AC  600Vac Panel Branch Disconnect Switch, AC SPD.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70936" y="5131510"/>
              <a:ext cx="27630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Micro-Inverter Spec: 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190W – 350W per Module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97% Efficiency MPPT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Built-in Remote Rapid Shut Down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120 Modules (30 Modules x 4 Strings) in total for 36kW</a:t>
              </a:r>
              <a:endParaRPr lang="en-AU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3285624" y="1261552"/>
              <a:ext cx="466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Solar Panel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3285623" y="1845348"/>
              <a:ext cx="601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Micro Inverter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910677" y="2042092"/>
              <a:ext cx="661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Line</a:t>
              </a:r>
              <a:endParaRPr lang="en-AU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3870002" y="3156840"/>
              <a:ext cx="661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Neutral</a:t>
              </a:r>
              <a:endParaRPr lang="en-AU" sz="12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740" y="5874226"/>
              <a:ext cx="1111478" cy="49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83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Commercial (Roof top)</a:t>
            </a:r>
          </a:p>
          <a:p>
            <a:pPr lvl="1" eaLnBrk="1" hangingPunct="1"/>
            <a:r>
              <a:rPr lang="en-US" altLang="en-US" sz="2400" dirty="0" smtClean="0"/>
              <a:t>Office / Mfg buildings</a:t>
            </a:r>
          </a:p>
          <a:p>
            <a:pPr lvl="1" eaLnBrk="1" hangingPunct="1"/>
            <a:r>
              <a:rPr lang="en-US" altLang="en-US" sz="2400" dirty="0" smtClean="0"/>
              <a:t>600 &amp; 1,000 VDC string voltages</a:t>
            </a:r>
          </a:p>
          <a:p>
            <a:pPr lvl="1" eaLnBrk="1" hangingPunct="1"/>
            <a:r>
              <a:rPr lang="en-US" altLang="en-US" sz="2400" dirty="0" smtClean="0"/>
              <a:t>36 kW to 250 kW output power</a:t>
            </a:r>
          </a:p>
        </p:txBody>
      </p:sp>
      <p:pic>
        <p:nvPicPr>
          <p:cNvPr id="8196" name="Picture 4" descr="commercial-solar-pan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860800"/>
            <a:ext cx="486092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ombiner-boxes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20846"/>
            <a:ext cx="1800001" cy="232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RMSSolarFarm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28098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Architecture 2 – Commercial, String Inverter </a:t>
            </a:r>
            <a:br>
              <a:rPr lang="en-AU" sz="2000" dirty="0" smtClean="0"/>
            </a:br>
            <a:r>
              <a:rPr lang="en-AU" sz="2000" dirty="0" smtClean="0"/>
              <a:t>Roof Top – 600Vdc &amp; 1000Vdc max. (36kW-250kW)</a:t>
            </a:r>
            <a:endParaRPr lang="en-AU" sz="2000" dirty="0"/>
          </a:p>
        </p:txBody>
      </p:sp>
      <p:graphicFrame>
        <p:nvGraphicFramePr>
          <p:cNvPr id="355" name="Table 3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301630"/>
              </p:ext>
            </p:extLst>
          </p:nvPr>
        </p:nvGraphicFramePr>
        <p:xfrm>
          <a:off x="105508" y="4861794"/>
          <a:ext cx="3024554" cy="1674495"/>
        </p:xfrm>
        <a:graphic>
          <a:graphicData uri="http://schemas.openxmlformats.org/drawingml/2006/table">
            <a:tbl>
              <a:tblPr/>
              <a:tblGrid>
                <a:gridCol w="561619"/>
                <a:gridCol w="561619"/>
                <a:gridCol w="447540"/>
                <a:gridCol w="503118"/>
                <a:gridCol w="482642"/>
                <a:gridCol w="468016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Modules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Array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05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4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Module </a:t>
                      </a:r>
                      <a:r>
                        <a:rPr lang="en-US" sz="1100" u="none" strike="noStrike" dirty="0">
                          <a:effectLst/>
                        </a:rPr>
                        <a:t>Specs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String Specs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Array Specs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Pmp</a:t>
                      </a:r>
                      <a:r>
                        <a:rPr lang="en-US" sz="1100" u="none" strike="noStrike" dirty="0">
                          <a:effectLst/>
                        </a:rPr>
                        <a:t> (W)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7920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39600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Vmp</a:t>
                      </a:r>
                      <a:r>
                        <a:rPr lang="en-US" sz="1100" u="none" strike="noStrike" dirty="0">
                          <a:effectLst/>
                        </a:rPr>
                        <a:t> (V)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Imp (A)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8.46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42.31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Voc</a:t>
                      </a:r>
                      <a:r>
                        <a:rPr lang="en-US" sz="1100" u="none" strike="noStrike" dirty="0">
                          <a:effectLst/>
                        </a:rPr>
                        <a:t> (V)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46.8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1123.2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1123.2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Isc</a:t>
                      </a:r>
                      <a:r>
                        <a:rPr lang="en-US" sz="1100" u="none" strike="noStrike" dirty="0">
                          <a:effectLst/>
                        </a:rPr>
                        <a:t> (A)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r>
                        <a:rPr lang="en-US" sz="1100" u="none" strike="noStrike" dirty="0" smtClean="0">
                          <a:effectLst/>
                        </a:rPr>
                        <a:t>.15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r>
                        <a:rPr lang="en-US" sz="1100" u="none" strike="noStrike" dirty="0" smtClean="0">
                          <a:effectLst/>
                        </a:rPr>
                        <a:t>.15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40.75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6" name="Table 3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20702"/>
              </p:ext>
            </p:extLst>
          </p:nvPr>
        </p:nvGraphicFramePr>
        <p:xfrm>
          <a:off x="3347299" y="4861795"/>
          <a:ext cx="3024554" cy="1687830"/>
        </p:xfrm>
        <a:graphic>
          <a:graphicData uri="http://schemas.openxmlformats.org/drawingml/2006/table">
            <a:tbl>
              <a:tblPr/>
              <a:tblGrid>
                <a:gridCol w="561619"/>
                <a:gridCol w="561619"/>
                <a:gridCol w="447540"/>
                <a:gridCol w="503118"/>
                <a:gridCol w="482642"/>
                <a:gridCol w="468016"/>
              </a:tblGrid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Modules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Array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905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Module </a:t>
                      </a:r>
                      <a:r>
                        <a:rPr lang="en-US" sz="1100" u="none" strike="noStrike" dirty="0">
                          <a:effectLst/>
                        </a:rPr>
                        <a:t>Specs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String Specs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Array Specs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Pmp (W)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12540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300960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Vmp (V)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1482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1482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Imp (A)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203.08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Voc (V)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46.8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1778.4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1778.4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Isc (A)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r>
                        <a:rPr lang="en-US" sz="1100" u="none" strike="noStrike" dirty="0" smtClean="0">
                          <a:effectLst/>
                        </a:rPr>
                        <a:t>.15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r>
                        <a:rPr lang="en-US" sz="1100" u="none" strike="noStrike" dirty="0" smtClean="0">
                          <a:effectLst/>
                        </a:rPr>
                        <a:t>.15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195.6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6630" y="1066800"/>
            <a:ext cx="9077370" cy="5239516"/>
            <a:chOff x="66630" y="1066800"/>
            <a:chExt cx="9077370" cy="5239516"/>
          </a:xfrm>
        </p:grpSpPr>
        <p:sp>
          <p:nvSpPr>
            <p:cNvPr id="160" name="Rectangle 159"/>
            <p:cNvSpPr/>
            <p:nvPr/>
          </p:nvSpPr>
          <p:spPr>
            <a:xfrm>
              <a:off x="6471802" y="1295400"/>
              <a:ext cx="1055077" cy="23622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62707" y="1219200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A1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61225" y="1219200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A2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2618405" y="1219200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</a:t>
              </a:r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265428" y="1746707"/>
              <a:ext cx="43795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81" name="Rectangle 180"/>
            <p:cNvSpPr/>
            <p:nvPr/>
          </p:nvSpPr>
          <p:spPr>
            <a:xfrm>
              <a:off x="3727938" y="1295400"/>
              <a:ext cx="984739" cy="23622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>
              <a:off x="281353" y="1758383"/>
              <a:ext cx="0" cy="179103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>
            <a:xfrm>
              <a:off x="3235569" y="1704248"/>
              <a:ext cx="562708" cy="394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>
            <a:xfrm flipV="1">
              <a:off x="3235569" y="2917111"/>
              <a:ext cx="562708" cy="8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>
            <a:xfrm>
              <a:off x="406104" y="2401735"/>
              <a:ext cx="0" cy="99528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>
            <a:xfrm flipH="1">
              <a:off x="281353" y="3549415"/>
              <a:ext cx="36576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>
            <a:xfrm flipH="1">
              <a:off x="390265" y="3397015"/>
              <a:ext cx="3548688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703384" y="3244616"/>
              <a:ext cx="3235569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19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277" y="1597322"/>
              <a:ext cx="564023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277" y="2220686"/>
              <a:ext cx="532164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277" y="2824868"/>
              <a:ext cx="530144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8" name="Rectangle 197"/>
            <p:cNvSpPr/>
            <p:nvPr/>
          </p:nvSpPr>
          <p:spPr>
            <a:xfrm>
              <a:off x="4994031" y="1295400"/>
              <a:ext cx="1055077" cy="23622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H="1">
              <a:off x="4278701" y="1600200"/>
              <a:ext cx="11946" cy="1426980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>
            <a:xfrm>
              <a:off x="3938955" y="3196098"/>
              <a:ext cx="0" cy="385302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>
            <a:xfrm flipH="1">
              <a:off x="941628" y="3108837"/>
              <a:ext cx="3208341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>
            <a:xfrm flipV="1">
              <a:off x="965797" y="2768872"/>
              <a:ext cx="0" cy="33996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05" name="Straight Connector 204"/>
            <p:cNvCxnSpPr>
              <a:endCxn id="320" idx="2"/>
            </p:cNvCxnSpPr>
            <p:nvPr/>
          </p:nvCxnSpPr>
          <p:spPr>
            <a:xfrm flipH="1" flipV="1">
              <a:off x="1840145" y="2803287"/>
              <a:ext cx="13271" cy="30555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07" name="Straight Connector 206"/>
            <p:cNvCxnSpPr>
              <a:endCxn id="321" idx="2"/>
            </p:cNvCxnSpPr>
            <p:nvPr/>
          </p:nvCxnSpPr>
          <p:spPr>
            <a:xfrm flipV="1">
              <a:off x="2997326" y="2803287"/>
              <a:ext cx="0" cy="30555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>
            <a:xfrm>
              <a:off x="4160587" y="3048000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09" name="Straight Connector 208"/>
            <p:cNvCxnSpPr/>
            <p:nvPr/>
          </p:nvCxnSpPr>
          <p:spPr>
            <a:xfrm flipV="1">
              <a:off x="4278701" y="2016997"/>
              <a:ext cx="835268" cy="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pic>
          <p:nvPicPr>
            <p:cNvPr id="2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915" y="1619249"/>
              <a:ext cx="641838" cy="1093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2" name="Straight Connector 211"/>
            <p:cNvCxnSpPr/>
            <p:nvPr/>
          </p:nvCxnSpPr>
          <p:spPr>
            <a:xfrm flipH="1">
              <a:off x="5125914" y="1574528"/>
              <a:ext cx="1" cy="1168672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 flipH="1">
              <a:off x="5917223" y="1574528"/>
              <a:ext cx="1" cy="1168672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>
            <a:xfrm flipV="1">
              <a:off x="3971220" y="3428998"/>
              <a:ext cx="1515180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>
            <a:xfrm>
              <a:off x="5486400" y="3302479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0" name="Straight Connector 219"/>
            <p:cNvCxnSpPr/>
            <p:nvPr/>
          </p:nvCxnSpPr>
          <p:spPr>
            <a:xfrm>
              <a:off x="5907185" y="3039556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>
            <a:xfrm flipH="1" flipV="1">
              <a:off x="4160588" y="3124200"/>
              <a:ext cx="1727585" cy="6706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pic>
          <p:nvPicPr>
            <p:cNvPr id="22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05" y="4026020"/>
              <a:ext cx="369277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8" name="Straight Connector 237"/>
            <p:cNvCxnSpPr>
              <a:stCxn id="225" idx="0"/>
            </p:cNvCxnSpPr>
            <p:nvPr/>
          </p:nvCxnSpPr>
          <p:spPr>
            <a:xfrm flipV="1">
              <a:off x="6577144" y="3196098"/>
              <a:ext cx="9290" cy="82992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>
            <a:xfrm>
              <a:off x="6471138" y="1378974"/>
              <a:ext cx="1008376" cy="227862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4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854" y="2218486"/>
              <a:ext cx="342900" cy="84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1" name="Straight Connector 240"/>
            <p:cNvCxnSpPr/>
            <p:nvPr/>
          </p:nvCxnSpPr>
          <p:spPr>
            <a:xfrm>
              <a:off x="5917224" y="2291054"/>
              <a:ext cx="76493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5" name="Straight Connector 244"/>
            <p:cNvCxnSpPr/>
            <p:nvPr/>
          </p:nvCxnSpPr>
          <p:spPr>
            <a:xfrm flipV="1">
              <a:off x="5525966" y="3418038"/>
              <a:ext cx="1226527" cy="1096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3" name="Straight Connector 252"/>
            <p:cNvCxnSpPr/>
            <p:nvPr/>
          </p:nvCxnSpPr>
          <p:spPr>
            <a:xfrm>
              <a:off x="6739303" y="3009647"/>
              <a:ext cx="0" cy="40839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4" name="Straight Connector 253"/>
            <p:cNvCxnSpPr/>
            <p:nvPr/>
          </p:nvCxnSpPr>
          <p:spPr>
            <a:xfrm>
              <a:off x="6590581" y="3048000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>
            <a:xfrm>
              <a:off x="5717198" y="1663313"/>
              <a:ext cx="200025" cy="197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>
            <a:xfrm>
              <a:off x="5710914" y="2055429"/>
              <a:ext cx="200025" cy="197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>
            <a:xfrm>
              <a:off x="5707160" y="2463800"/>
              <a:ext cx="200025" cy="197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59" name="Rectangle 258"/>
            <p:cNvSpPr/>
            <p:nvPr/>
          </p:nvSpPr>
          <p:spPr>
            <a:xfrm>
              <a:off x="7666892" y="1295400"/>
              <a:ext cx="1195754" cy="23622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6581788" y="3733800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>
            <a:xfrm flipH="1">
              <a:off x="6590581" y="3835160"/>
              <a:ext cx="1178929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>
            <a:xfrm>
              <a:off x="7774155" y="2971403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>
            <a:xfrm flipV="1">
              <a:off x="7764865" y="3014039"/>
              <a:ext cx="9290" cy="82992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pic>
          <p:nvPicPr>
            <p:cNvPr id="264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363906" y="2863163"/>
              <a:ext cx="722091" cy="14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5" name="Straight Connector 264"/>
            <p:cNvCxnSpPr/>
            <p:nvPr/>
          </p:nvCxnSpPr>
          <p:spPr>
            <a:xfrm>
              <a:off x="8510954" y="1799540"/>
              <a:ext cx="1" cy="36483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6" name="Straight Connector 265"/>
            <p:cNvCxnSpPr/>
            <p:nvPr/>
          </p:nvCxnSpPr>
          <p:spPr>
            <a:xfrm>
              <a:off x="8454721" y="1656563"/>
              <a:ext cx="290137" cy="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>
            <a:xfrm>
              <a:off x="7156978" y="1524000"/>
              <a:ext cx="668176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8" name="Straight Connector 267"/>
            <p:cNvCxnSpPr/>
            <p:nvPr/>
          </p:nvCxnSpPr>
          <p:spPr>
            <a:xfrm>
              <a:off x="7136614" y="2133600"/>
              <a:ext cx="688540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69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76" y="1499110"/>
              <a:ext cx="369277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0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441" y="1558358"/>
              <a:ext cx="70338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1" name="Straight Connector 270"/>
            <p:cNvCxnSpPr/>
            <p:nvPr/>
          </p:nvCxnSpPr>
          <p:spPr>
            <a:xfrm>
              <a:off x="7807569" y="1524000"/>
              <a:ext cx="0" cy="14325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4" name="Straight Connector 273"/>
            <p:cNvCxnSpPr/>
            <p:nvPr/>
          </p:nvCxnSpPr>
          <p:spPr>
            <a:xfrm>
              <a:off x="8721970" y="1665284"/>
              <a:ext cx="0" cy="954724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>
            <a:xfrm>
              <a:off x="7807569" y="1843548"/>
              <a:ext cx="0" cy="29005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>
            <a:xfrm>
              <a:off x="8503826" y="3269623"/>
              <a:ext cx="0" cy="635721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>
            <a:xfrm>
              <a:off x="8724951" y="3243744"/>
              <a:ext cx="0" cy="6616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82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44108" y="2857865"/>
              <a:ext cx="722091" cy="14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3" name="Straight Connector 282"/>
            <p:cNvCxnSpPr/>
            <p:nvPr/>
          </p:nvCxnSpPr>
          <p:spPr>
            <a:xfrm>
              <a:off x="8503826" y="2055429"/>
              <a:ext cx="1" cy="55011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4" name="Straight Connector 283"/>
            <p:cNvCxnSpPr/>
            <p:nvPr/>
          </p:nvCxnSpPr>
          <p:spPr>
            <a:xfrm>
              <a:off x="7136614" y="2330488"/>
              <a:ext cx="120723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>
            <a:xfrm>
              <a:off x="8340698" y="2324948"/>
              <a:ext cx="0" cy="158039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>
            <a:xfrm>
              <a:off x="703384" y="1524000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>
            <a:xfrm>
              <a:off x="1179829" y="1771785"/>
              <a:ext cx="437956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0" name="Straight Connector 289"/>
            <p:cNvCxnSpPr/>
            <p:nvPr/>
          </p:nvCxnSpPr>
          <p:spPr>
            <a:xfrm>
              <a:off x="1617784" y="1549078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1" name="Straight Connector 290"/>
            <p:cNvCxnSpPr/>
            <p:nvPr/>
          </p:nvCxnSpPr>
          <p:spPr>
            <a:xfrm>
              <a:off x="2039815" y="1762641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>
            <a:xfrm>
              <a:off x="2743200" y="1539934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>
            <a:xfrm>
              <a:off x="1179829" y="1549078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>
            <a:xfrm>
              <a:off x="2039815" y="1549078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>
            <a:xfrm>
              <a:off x="3235569" y="1549078"/>
              <a:ext cx="0" cy="15517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97" name="Rectangle 296"/>
            <p:cNvSpPr/>
            <p:nvPr/>
          </p:nvSpPr>
          <p:spPr>
            <a:xfrm>
              <a:off x="562707" y="1874228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B1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461225" y="1874228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B2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618405" y="1874228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Bn</a:t>
              </a: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0" name="Straight Connector 299"/>
            <p:cNvCxnSpPr/>
            <p:nvPr/>
          </p:nvCxnSpPr>
          <p:spPr>
            <a:xfrm>
              <a:off x="390265" y="2401735"/>
              <a:ext cx="31311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4" name="Straight Connector 303"/>
            <p:cNvCxnSpPr/>
            <p:nvPr/>
          </p:nvCxnSpPr>
          <p:spPr>
            <a:xfrm>
              <a:off x="703384" y="2179028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5" name="Straight Connector 304"/>
            <p:cNvCxnSpPr/>
            <p:nvPr/>
          </p:nvCxnSpPr>
          <p:spPr>
            <a:xfrm flipV="1">
              <a:off x="1179829" y="2324948"/>
              <a:ext cx="437956" cy="2664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7" name="Straight Connector 306"/>
            <p:cNvCxnSpPr/>
            <p:nvPr/>
          </p:nvCxnSpPr>
          <p:spPr>
            <a:xfrm>
              <a:off x="1617784" y="2195902"/>
              <a:ext cx="0" cy="13458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0" name="Straight Connector 309"/>
            <p:cNvCxnSpPr/>
            <p:nvPr/>
          </p:nvCxnSpPr>
          <p:spPr>
            <a:xfrm>
              <a:off x="2039815" y="2362200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>
            <a:xfrm>
              <a:off x="2743200" y="2194962"/>
              <a:ext cx="0" cy="13552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6" name="Straight Connector 315"/>
            <p:cNvCxnSpPr/>
            <p:nvPr/>
          </p:nvCxnSpPr>
          <p:spPr>
            <a:xfrm>
              <a:off x="1179829" y="2204106"/>
              <a:ext cx="0" cy="135289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17" name="Straight Connector 316"/>
            <p:cNvCxnSpPr/>
            <p:nvPr/>
          </p:nvCxnSpPr>
          <p:spPr>
            <a:xfrm>
              <a:off x="2039815" y="2204106"/>
              <a:ext cx="0" cy="120842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18" name="Straight Connector 317"/>
            <p:cNvCxnSpPr/>
            <p:nvPr/>
          </p:nvCxnSpPr>
          <p:spPr>
            <a:xfrm>
              <a:off x="3235569" y="2204106"/>
              <a:ext cx="0" cy="11817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319" name="Rectangle 318"/>
            <p:cNvSpPr/>
            <p:nvPr/>
          </p:nvSpPr>
          <p:spPr>
            <a:xfrm>
              <a:off x="562707" y="2483739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C1</a:t>
              </a: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461225" y="2483739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C2</a:t>
              </a: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618405" y="2483739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Cn</a:t>
              </a:r>
            </a:p>
          </p:txBody>
        </p:sp>
        <p:cxnSp>
          <p:nvCxnSpPr>
            <p:cNvPr id="322" name="Straight Connector 321"/>
            <p:cNvCxnSpPr/>
            <p:nvPr/>
          </p:nvCxnSpPr>
          <p:spPr>
            <a:xfrm>
              <a:off x="703384" y="2788539"/>
              <a:ext cx="0" cy="46218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3" name="Straight Connector 322"/>
            <p:cNvCxnSpPr/>
            <p:nvPr/>
          </p:nvCxnSpPr>
          <p:spPr>
            <a:xfrm>
              <a:off x="1179829" y="3036324"/>
              <a:ext cx="437956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>
            <a:xfrm>
              <a:off x="1617784" y="2813617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25" name="Straight Connector 324"/>
            <p:cNvCxnSpPr/>
            <p:nvPr/>
          </p:nvCxnSpPr>
          <p:spPr>
            <a:xfrm>
              <a:off x="2039815" y="3027180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26" name="Straight Connector 325"/>
            <p:cNvCxnSpPr/>
            <p:nvPr/>
          </p:nvCxnSpPr>
          <p:spPr>
            <a:xfrm>
              <a:off x="1179829" y="2813617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>
            <a:xfrm>
              <a:off x="2039815" y="2813617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28" name="Straight Connector 327"/>
            <p:cNvCxnSpPr/>
            <p:nvPr/>
          </p:nvCxnSpPr>
          <p:spPr>
            <a:xfrm>
              <a:off x="3235569" y="2813617"/>
              <a:ext cx="0" cy="11817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29" name="Straight Connector 328"/>
            <p:cNvCxnSpPr/>
            <p:nvPr/>
          </p:nvCxnSpPr>
          <p:spPr>
            <a:xfrm>
              <a:off x="2743200" y="2813616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0" name="Straight Connector 329"/>
            <p:cNvCxnSpPr/>
            <p:nvPr/>
          </p:nvCxnSpPr>
          <p:spPr>
            <a:xfrm>
              <a:off x="3235569" y="2317375"/>
              <a:ext cx="562708" cy="394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>
            <a:xfrm>
              <a:off x="7132219" y="2263195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>
            <a:xfrm>
              <a:off x="8343849" y="3812969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3" name="Straight Connector 332"/>
            <p:cNvCxnSpPr/>
            <p:nvPr/>
          </p:nvCxnSpPr>
          <p:spPr>
            <a:xfrm>
              <a:off x="8511417" y="3810000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4" name="Straight Connector 333"/>
            <p:cNvCxnSpPr/>
            <p:nvPr/>
          </p:nvCxnSpPr>
          <p:spPr>
            <a:xfrm>
              <a:off x="8724951" y="3810000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35" name="TextBox 334"/>
            <p:cNvSpPr txBox="1"/>
            <p:nvPr/>
          </p:nvSpPr>
          <p:spPr>
            <a:xfrm>
              <a:off x="4998427" y="1069647"/>
              <a:ext cx="10550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UL DC Disconnect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6471138" y="1077084"/>
              <a:ext cx="126609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DC/AC String Inverter 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7666892" y="1066800"/>
              <a:ext cx="14771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Main AC  Service Panel 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38" name="Straight Connector 337"/>
            <p:cNvCxnSpPr/>
            <p:nvPr/>
          </p:nvCxnSpPr>
          <p:spPr>
            <a:xfrm>
              <a:off x="6471138" y="1282700"/>
              <a:ext cx="1055077" cy="236220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39" name="TextBox 338"/>
            <p:cNvSpPr txBox="1"/>
            <p:nvPr/>
          </p:nvSpPr>
          <p:spPr>
            <a:xfrm>
              <a:off x="390265" y="3611059"/>
              <a:ext cx="2845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prstClr val="black"/>
                  </a:solidFill>
                  <a:latin typeface="Calibri"/>
                </a:rPr>
                <a:t>A1—An Solar Modules in series, A—C  series in Parallel</a:t>
              </a:r>
              <a:endParaRPr lang="en-AU" sz="1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3376246" y="1066800"/>
              <a:ext cx="42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srgbClr val="FF0000"/>
                  </a:solidFill>
                  <a:latin typeface="Calibri"/>
                </a:rPr>
                <a:t>⁺</a:t>
              </a:r>
              <a:endParaRPr lang="en-AU" sz="4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3376246" y="3352800"/>
              <a:ext cx="42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prstClr val="black"/>
                  </a:solidFill>
                  <a:latin typeface="Calibri"/>
                </a:rPr>
                <a:t>⁻</a:t>
              </a:r>
              <a:endParaRPr lang="en-AU" sz="4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6392505" y="4114800"/>
              <a:ext cx="5182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GND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Hexagon 342"/>
            <p:cNvSpPr/>
            <p:nvPr/>
          </p:nvSpPr>
          <p:spPr>
            <a:xfrm>
              <a:off x="2461846" y="3936521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44" name="Hexagon 343"/>
            <p:cNvSpPr/>
            <p:nvPr/>
          </p:nvSpPr>
          <p:spPr>
            <a:xfrm>
              <a:off x="4347027" y="3940295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45" name="Hexagon 344"/>
            <p:cNvSpPr/>
            <p:nvPr/>
          </p:nvSpPr>
          <p:spPr>
            <a:xfrm>
              <a:off x="5675264" y="3954587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346" name="Hexagon 345"/>
            <p:cNvSpPr/>
            <p:nvPr/>
          </p:nvSpPr>
          <p:spPr>
            <a:xfrm>
              <a:off x="6974153" y="3940295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347" name="Hexagon 346"/>
            <p:cNvSpPr/>
            <p:nvPr/>
          </p:nvSpPr>
          <p:spPr>
            <a:xfrm>
              <a:off x="7737231" y="3940295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6471138" y="4736656"/>
              <a:ext cx="2532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Note: 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Systems may have B and C together for fused disconnect switches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Systems may have A with inline cable fuse that may eliminate B fuse combiner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ESS – DC Energy Storage System</a:t>
              </a: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3663822" y="1077084"/>
              <a:ext cx="13605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DC UL Fuse Combiner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50" name="Straight Arrow Connector 349"/>
            <p:cNvCxnSpPr/>
            <p:nvPr/>
          </p:nvCxnSpPr>
          <p:spPr>
            <a:xfrm flipV="1">
              <a:off x="4220307" y="3696904"/>
              <a:ext cx="0" cy="63868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351" name="Straight Arrow Connector 350"/>
            <p:cNvCxnSpPr/>
            <p:nvPr/>
          </p:nvCxnSpPr>
          <p:spPr>
            <a:xfrm flipV="1">
              <a:off x="2180492" y="3810001"/>
              <a:ext cx="0" cy="525586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352" name="Straight Arrow Connector 351"/>
            <p:cNvCxnSpPr/>
            <p:nvPr/>
          </p:nvCxnSpPr>
          <p:spPr>
            <a:xfrm flipV="1">
              <a:off x="5502251" y="3676284"/>
              <a:ext cx="0" cy="65930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353" name="Straight Arrow Connector 352"/>
            <p:cNvCxnSpPr/>
            <p:nvPr/>
          </p:nvCxnSpPr>
          <p:spPr>
            <a:xfrm flipV="1">
              <a:off x="8152133" y="3734169"/>
              <a:ext cx="0" cy="535986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sp>
          <p:nvSpPr>
            <p:cNvPr id="357" name="TextBox 356"/>
            <p:cNvSpPr txBox="1"/>
            <p:nvPr/>
          </p:nvSpPr>
          <p:spPr>
            <a:xfrm>
              <a:off x="66630" y="1205196"/>
              <a:ext cx="47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Solar Panel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786231" y="152400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1688123" y="1524000"/>
              <a:ext cx="4220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2813538" y="152400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744828" y="2195902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1634034" y="217679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2787091" y="217679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661479" y="2811153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575878" y="2797954"/>
              <a:ext cx="3935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743201" y="2786390"/>
              <a:ext cx="3516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961844" y="3859450"/>
              <a:ext cx="1228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Cable inline Fuse (Cap Crimp)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3189904" y="3810000"/>
              <a:ext cx="1100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Fuse, 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PV Fuse holder PDBs, DC SPD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4932040" y="3963388"/>
              <a:ext cx="563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Switch 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8268041" y="3941802"/>
              <a:ext cx="5768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AC SPD/ 600Vac Switch 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6588892" y="4362303"/>
              <a:ext cx="1160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Fuse, SPD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PV Fuse holder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cxnSp>
          <p:nvCxnSpPr>
            <p:cNvPr id="372" name="Straight Arrow Connector 371"/>
            <p:cNvCxnSpPr/>
            <p:nvPr/>
          </p:nvCxnSpPr>
          <p:spPr>
            <a:xfrm flipV="1">
              <a:off x="6910754" y="3675204"/>
              <a:ext cx="0" cy="65930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sp>
          <p:nvSpPr>
            <p:cNvPr id="373" name="TextBox 372"/>
            <p:cNvSpPr txBox="1"/>
            <p:nvPr/>
          </p:nvSpPr>
          <p:spPr>
            <a:xfrm>
              <a:off x="7244861" y="171959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TextBox 373"/>
            <p:cNvSpPr txBox="1"/>
            <p:nvPr/>
          </p:nvSpPr>
          <p:spPr>
            <a:xfrm>
              <a:off x="6429233" y="278639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Hexagon 374"/>
            <p:cNvSpPr/>
            <p:nvPr/>
          </p:nvSpPr>
          <p:spPr>
            <a:xfrm>
              <a:off x="6118233" y="2463800"/>
              <a:ext cx="311000" cy="825683"/>
            </a:xfrm>
            <a:prstGeom prst="hexagon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ESS</a:t>
              </a:r>
            </a:p>
          </p:txBody>
        </p:sp>
        <p:cxnSp>
          <p:nvCxnSpPr>
            <p:cNvPr id="376" name="Straight Connector 375"/>
            <p:cNvCxnSpPr/>
            <p:nvPr/>
          </p:nvCxnSpPr>
          <p:spPr>
            <a:xfrm flipH="1">
              <a:off x="5858089" y="3833030"/>
              <a:ext cx="72370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77" name="Straight Connector 376"/>
            <p:cNvCxnSpPr/>
            <p:nvPr/>
          </p:nvCxnSpPr>
          <p:spPr>
            <a:xfrm flipV="1">
              <a:off x="5891459" y="3108837"/>
              <a:ext cx="15726" cy="719137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78" name="Straight Connector 377"/>
            <p:cNvCxnSpPr/>
            <p:nvPr/>
          </p:nvCxnSpPr>
          <p:spPr>
            <a:xfrm>
              <a:off x="6273733" y="2291054"/>
              <a:ext cx="0" cy="18149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79" name="Straight Connector 378"/>
            <p:cNvCxnSpPr/>
            <p:nvPr/>
          </p:nvCxnSpPr>
          <p:spPr>
            <a:xfrm>
              <a:off x="6273733" y="3292231"/>
              <a:ext cx="0" cy="131288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80" name="TextBox 379"/>
            <p:cNvSpPr txBox="1"/>
            <p:nvPr/>
          </p:nvSpPr>
          <p:spPr>
            <a:xfrm>
              <a:off x="7853516" y="1318629"/>
              <a:ext cx="679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Line</a:t>
              </a:r>
              <a:endParaRPr lang="en-AU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7685907" y="2407305"/>
              <a:ext cx="679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Neutral</a:t>
              </a:r>
              <a:endParaRPr lang="en-AU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7847246" y="1899791"/>
              <a:ext cx="6793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Line</a:t>
              </a:r>
              <a:endParaRPr lang="en-AU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3" name="Straight Arrow Connector 382"/>
            <p:cNvCxnSpPr/>
            <p:nvPr/>
          </p:nvCxnSpPr>
          <p:spPr>
            <a:xfrm flipH="1">
              <a:off x="6248669" y="1169319"/>
              <a:ext cx="50006" cy="1042314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06" y="4350467"/>
            <a:ext cx="1010586" cy="4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35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49388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Solar Farm (Utility)</a:t>
            </a:r>
          </a:p>
          <a:p>
            <a:pPr lvl="1"/>
            <a:r>
              <a:rPr lang="en-US" altLang="en-US" dirty="0" smtClean="0"/>
              <a:t>1,000 &amp; 1,500 VDC string voltages</a:t>
            </a:r>
          </a:p>
          <a:p>
            <a:pPr lvl="1"/>
            <a:r>
              <a:rPr lang="en-US" altLang="en-US" dirty="0" smtClean="0"/>
              <a:t>250 kW and higher output power</a:t>
            </a:r>
          </a:p>
        </p:txBody>
      </p:sp>
      <p:pic>
        <p:nvPicPr>
          <p:cNvPr id="9220" name="Picture 4" descr="cstste_eldorado_1385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31566"/>
            <a:ext cx="479107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icture-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557338"/>
            <a:ext cx="2184400" cy="206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icture-166-e12804428519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84091"/>
            <a:ext cx="2559050" cy="208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dirty="0" smtClean="0"/>
              <a:t>Architecture  3 – Utility, Central Inverter</a:t>
            </a:r>
            <a:br>
              <a:rPr lang="en-AU" sz="2000" dirty="0" smtClean="0"/>
            </a:br>
            <a:r>
              <a:rPr lang="en-AU" sz="2000" dirty="0" smtClean="0"/>
              <a:t>Ground Mount – 1000Vdc &amp; 1500Vdc max. (&gt;250kW)</a:t>
            </a:r>
            <a:endParaRPr lang="en-AU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051411"/>
            <a:ext cx="8862647" cy="5483225"/>
            <a:chOff x="0" y="1051411"/>
            <a:chExt cx="8862647" cy="5483225"/>
          </a:xfrm>
        </p:grpSpPr>
        <p:sp>
          <p:nvSpPr>
            <p:cNvPr id="189" name="Rectangle 188"/>
            <p:cNvSpPr/>
            <p:nvPr/>
          </p:nvSpPr>
          <p:spPr>
            <a:xfrm>
              <a:off x="6049109" y="1431027"/>
              <a:ext cx="1055077" cy="173802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121112" y="1441820"/>
              <a:ext cx="771187" cy="173802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7399644" y="1430491"/>
              <a:ext cx="1386579" cy="174935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436096" y="1282047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A1</a:t>
              </a: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631807" y="1282047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</a:t>
              </a: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138817" y="1809554"/>
              <a:ext cx="43795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01" name="Rectangle 200"/>
            <p:cNvSpPr/>
            <p:nvPr/>
          </p:nvSpPr>
          <p:spPr>
            <a:xfrm>
              <a:off x="2741340" y="1441820"/>
              <a:ext cx="771187" cy="173802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2" name="Straight Connector 201"/>
            <p:cNvCxnSpPr/>
            <p:nvPr/>
          </p:nvCxnSpPr>
          <p:spPr>
            <a:xfrm>
              <a:off x="154742" y="1809554"/>
              <a:ext cx="0" cy="126210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>
            <a:xfrm>
              <a:off x="2248971" y="1767095"/>
              <a:ext cx="562708" cy="394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>
            <a:xfrm>
              <a:off x="2248971" y="2431591"/>
              <a:ext cx="562708" cy="776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>
            <a:xfrm flipH="1">
              <a:off x="154742" y="3071659"/>
              <a:ext cx="279761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576773" y="2765988"/>
              <a:ext cx="2375583" cy="87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20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78" y="1660169"/>
              <a:ext cx="564023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78" y="2347112"/>
              <a:ext cx="530144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3" name="Rectangle 212"/>
            <p:cNvSpPr/>
            <p:nvPr/>
          </p:nvSpPr>
          <p:spPr>
            <a:xfrm>
              <a:off x="3669337" y="1431027"/>
              <a:ext cx="1055077" cy="173802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4" name="Straight Connector 213"/>
            <p:cNvCxnSpPr/>
            <p:nvPr/>
          </p:nvCxnSpPr>
          <p:spPr>
            <a:xfrm flipH="1">
              <a:off x="3292103" y="1545145"/>
              <a:ext cx="1577" cy="1004279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15" name="Straight Connector 214"/>
            <p:cNvCxnSpPr/>
            <p:nvPr/>
          </p:nvCxnSpPr>
          <p:spPr>
            <a:xfrm>
              <a:off x="2952356" y="2718342"/>
              <a:ext cx="0" cy="385302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>
            <a:xfrm flipH="1">
              <a:off x="839143" y="2631081"/>
              <a:ext cx="2324228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19" name="Straight Connector 218"/>
            <p:cNvCxnSpPr/>
            <p:nvPr/>
          </p:nvCxnSpPr>
          <p:spPr>
            <a:xfrm flipV="1">
              <a:off x="839143" y="2291116"/>
              <a:ext cx="0" cy="33996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20" name="Straight Connector 219"/>
            <p:cNvCxnSpPr>
              <a:endCxn id="291" idx="2"/>
            </p:cNvCxnSpPr>
            <p:nvPr/>
          </p:nvCxnSpPr>
          <p:spPr>
            <a:xfrm flipV="1">
              <a:off x="2010727" y="2325531"/>
              <a:ext cx="0" cy="30555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>
            <a:xfrm>
              <a:off x="3173989" y="2570244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24" name="Straight Connector 223"/>
            <p:cNvCxnSpPr/>
            <p:nvPr/>
          </p:nvCxnSpPr>
          <p:spPr>
            <a:xfrm>
              <a:off x="3309758" y="2128583"/>
              <a:ext cx="488520" cy="309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>
            <a:xfrm>
              <a:off x="3802675" y="1792795"/>
              <a:ext cx="0" cy="720299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>
            <a:xfrm>
              <a:off x="4466494" y="1689510"/>
              <a:ext cx="0" cy="796627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>
            <a:xfrm flipV="1">
              <a:off x="2984622" y="2951242"/>
              <a:ext cx="1515180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8" name="Straight Connector 227"/>
            <p:cNvCxnSpPr/>
            <p:nvPr/>
          </p:nvCxnSpPr>
          <p:spPr>
            <a:xfrm>
              <a:off x="4499801" y="2824723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>
            <a:xfrm>
              <a:off x="4499801" y="2570244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>
            <a:xfrm flipH="1">
              <a:off x="3173991" y="2638762"/>
              <a:ext cx="3672275" cy="768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pic>
          <p:nvPicPr>
            <p:cNvPr id="23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251" y="3438935"/>
              <a:ext cx="369277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2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347" y="1538513"/>
              <a:ext cx="342900" cy="844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" name="Rectangle 232"/>
            <p:cNvSpPr/>
            <p:nvPr/>
          </p:nvSpPr>
          <p:spPr>
            <a:xfrm>
              <a:off x="7666893" y="3778011"/>
              <a:ext cx="1195754" cy="215032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7900292" y="5058632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235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217266" y="5361740"/>
              <a:ext cx="722091" cy="14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34803" y="2535805"/>
              <a:ext cx="366353" cy="56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103578" y="4147680"/>
              <a:ext cx="762000" cy="3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8" name="Straight Connector 237"/>
            <p:cNvCxnSpPr/>
            <p:nvPr/>
          </p:nvCxnSpPr>
          <p:spPr>
            <a:xfrm flipH="1">
              <a:off x="8384494" y="5768200"/>
              <a:ext cx="3332" cy="236464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>
            <a:xfrm>
              <a:off x="8581293" y="5742321"/>
              <a:ext cx="0" cy="277479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43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28109" y="5356442"/>
              <a:ext cx="722091" cy="14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7" name="Straight Connector 246"/>
            <p:cNvCxnSpPr/>
            <p:nvPr/>
          </p:nvCxnSpPr>
          <p:spPr>
            <a:xfrm flipH="1">
              <a:off x="7893563" y="5220800"/>
              <a:ext cx="3365" cy="83395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>
            <a:xfrm>
              <a:off x="576773" y="1586847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>
            <a:xfrm>
              <a:off x="1053217" y="1825488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>
            <a:xfrm>
              <a:off x="1756602" y="1602781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>
            <a:xfrm>
              <a:off x="1053217" y="1611925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>
            <a:xfrm>
              <a:off x="2248971" y="1611925"/>
              <a:ext cx="0" cy="15517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90" name="Rectangle 289"/>
            <p:cNvSpPr/>
            <p:nvPr/>
          </p:nvSpPr>
          <p:spPr>
            <a:xfrm>
              <a:off x="436053" y="2005983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Z1</a:t>
              </a:r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1631807" y="2005983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Zn</a:t>
              </a:r>
            </a:p>
          </p:txBody>
        </p:sp>
        <p:cxnSp>
          <p:nvCxnSpPr>
            <p:cNvPr id="303" name="Straight Connector 302"/>
            <p:cNvCxnSpPr/>
            <p:nvPr/>
          </p:nvCxnSpPr>
          <p:spPr>
            <a:xfrm>
              <a:off x="576730" y="2310783"/>
              <a:ext cx="0" cy="46218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>
            <a:xfrm>
              <a:off x="1053217" y="2549424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12" name="Straight Connector 311"/>
            <p:cNvCxnSpPr/>
            <p:nvPr/>
          </p:nvCxnSpPr>
          <p:spPr>
            <a:xfrm>
              <a:off x="1053217" y="2335861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>
            <a:xfrm>
              <a:off x="2248971" y="2335861"/>
              <a:ext cx="0" cy="11817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14" name="Straight Connector 313"/>
            <p:cNvCxnSpPr/>
            <p:nvPr/>
          </p:nvCxnSpPr>
          <p:spPr>
            <a:xfrm>
              <a:off x="1756602" y="2335860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29" name="Straight Connector 328"/>
            <p:cNvCxnSpPr/>
            <p:nvPr/>
          </p:nvCxnSpPr>
          <p:spPr>
            <a:xfrm>
              <a:off x="7893473" y="6004664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1" name="Straight Connector 330"/>
            <p:cNvCxnSpPr/>
            <p:nvPr/>
          </p:nvCxnSpPr>
          <p:spPr>
            <a:xfrm>
              <a:off x="8384494" y="5978554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>
            <a:xfrm>
              <a:off x="8578311" y="5996921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33" name="TextBox 332"/>
            <p:cNvSpPr txBox="1"/>
            <p:nvPr/>
          </p:nvSpPr>
          <p:spPr>
            <a:xfrm>
              <a:off x="2738804" y="1066800"/>
              <a:ext cx="82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DC UL Fuse </a:t>
              </a:r>
            </a:p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Combiner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3669337" y="1210988"/>
              <a:ext cx="10550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UL DC Disconnect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7393528" y="1166631"/>
              <a:ext cx="128614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DC/AC Central Inverter 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7923906" y="4513661"/>
              <a:ext cx="547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Main  AC  Service Panel 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07052" y="3204973"/>
              <a:ext cx="28453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A1—An Solar Modules in series, A—Z  series in Parallel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2389648" y="1129647"/>
              <a:ext cx="42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srgbClr val="FF0000"/>
                  </a:solidFill>
                  <a:latin typeface="Calibri"/>
                </a:rPr>
                <a:t>⁺</a:t>
              </a:r>
              <a:endParaRPr lang="en-AU" sz="4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389648" y="2598003"/>
              <a:ext cx="42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prstClr val="black"/>
                  </a:solidFill>
                  <a:latin typeface="Calibri"/>
                </a:rPr>
                <a:t>⁻</a:t>
              </a:r>
              <a:endParaRPr lang="en-AU" sz="4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7029091" y="3512596"/>
              <a:ext cx="5113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GND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1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278" y="1937839"/>
              <a:ext cx="70338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2" name="Rectangle 341"/>
            <p:cNvSpPr/>
            <p:nvPr/>
          </p:nvSpPr>
          <p:spPr>
            <a:xfrm>
              <a:off x="437957" y="3535636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a1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633668" y="3535636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</a:t>
              </a:r>
            </a:p>
          </p:txBody>
        </p:sp>
        <p:cxnSp>
          <p:nvCxnSpPr>
            <p:cNvPr id="344" name="Straight Connector 343"/>
            <p:cNvCxnSpPr/>
            <p:nvPr/>
          </p:nvCxnSpPr>
          <p:spPr>
            <a:xfrm>
              <a:off x="140678" y="4063143"/>
              <a:ext cx="437956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45" name="Rectangle 344"/>
            <p:cNvSpPr/>
            <p:nvPr/>
          </p:nvSpPr>
          <p:spPr>
            <a:xfrm>
              <a:off x="2743201" y="3695409"/>
              <a:ext cx="771187" cy="173802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6" name="Straight Connector 345"/>
            <p:cNvCxnSpPr/>
            <p:nvPr/>
          </p:nvCxnSpPr>
          <p:spPr>
            <a:xfrm>
              <a:off x="156603" y="4063143"/>
              <a:ext cx="0" cy="126210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7" name="Straight Connector 346"/>
            <p:cNvCxnSpPr/>
            <p:nvPr/>
          </p:nvCxnSpPr>
          <p:spPr>
            <a:xfrm>
              <a:off x="2250832" y="4020684"/>
              <a:ext cx="562708" cy="394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67" name="Straight Connector 366"/>
            <p:cNvCxnSpPr/>
            <p:nvPr/>
          </p:nvCxnSpPr>
          <p:spPr>
            <a:xfrm>
              <a:off x="2250832" y="4685180"/>
              <a:ext cx="562708" cy="7764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69" name="Straight Connector 368"/>
            <p:cNvCxnSpPr/>
            <p:nvPr/>
          </p:nvCxnSpPr>
          <p:spPr>
            <a:xfrm flipH="1">
              <a:off x="156603" y="5325248"/>
              <a:ext cx="279761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71" name="Straight Connector 370"/>
            <p:cNvCxnSpPr/>
            <p:nvPr/>
          </p:nvCxnSpPr>
          <p:spPr>
            <a:xfrm flipH="1" flipV="1">
              <a:off x="578634" y="5019577"/>
              <a:ext cx="2375583" cy="87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pic>
          <p:nvPicPr>
            <p:cNvPr id="37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539" y="3913758"/>
              <a:ext cx="564023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539" y="4600701"/>
              <a:ext cx="530144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5" name="Rectangle 374"/>
            <p:cNvSpPr/>
            <p:nvPr/>
          </p:nvSpPr>
          <p:spPr>
            <a:xfrm>
              <a:off x="3671198" y="3684616"/>
              <a:ext cx="1055077" cy="173802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6" name="Straight Connector 375"/>
            <p:cNvCxnSpPr/>
            <p:nvPr/>
          </p:nvCxnSpPr>
          <p:spPr>
            <a:xfrm flipH="1">
              <a:off x="3293964" y="3798734"/>
              <a:ext cx="1577" cy="1004279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79" name="Straight Connector 378"/>
            <p:cNvCxnSpPr/>
            <p:nvPr/>
          </p:nvCxnSpPr>
          <p:spPr>
            <a:xfrm>
              <a:off x="2954217" y="4971931"/>
              <a:ext cx="0" cy="385302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86" name="Straight Connector 385"/>
            <p:cNvCxnSpPr/>
            <p:nvPr/>
          </p:nvCxnSpPr>
          <p:spPr>
            <a:xfrm flipH="1">
              <a:off x="841004" y="4884670"/>
              <a:ext cx="2324228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87" name="Straight Connector 386"/>
            <p:cNvCxnSpPr/>
            <p:nvPr/>
          </p:nvCxnSpPr>
          <p:spPr>
            <a:xfrm flipV="1">
              <a:off x="841004" y="4544705"/>
              <a:ext cx="0" cy="33996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88" name="Straight Connector 387"/>
            <p:cNvCxnSpPr>
              <a:endCxn id="403" idx="2"/>
            </p:cNvCxnSpPr>
            <p:nvPr/>
          </p:nvCxnSpPr>
          <p:spPr>
            <a:xfrm flipV="1">
              <a:off x="2012588" y="4579120"/>
              <a:ext cx="0" cy="30555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89" name="Straight Connector 388"/>
            <p:cNvCxnSpPr/>
            <p:nvPr/>
          </p:nvCxnSpPr>
          <p:spPr>
            <a:xfrm>
              <a:off x="3175850" y="4823833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390" name="Straight Connector 389"/>
            <p:cNvCxnSpPr>
              <a:endCxn id="412" idx="1"/>
            </p:cNvCxnSpPr>
            <p:nvPr/>
          </p:nvCxnSpPr>
          <p:spPr>
            <a:xfrm>
              <a:off x="3295541" y="4391453"/>
              <a:ext cx="50459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1" name="Straight Connector 390"/>
            <p:cNvCxnSpPr/>
            <p:nvPr/>
          </p:nvCxnSpPr>
          <p:spPr>
            <a:xfrm>
              <a:off x="3804536" y="4046384"/>
              <a:ext cx="0" cy="720299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2" name="Straight Connector 391"/>
            <p:cNvCxnSpPr/>
            <p:nvPr/>
          </p:nvCxnSpPr>
          <p:spPr>
            <a:xfrm>
              <a:off x="4468355" y="4051955"/>
              <a:ext cx="0" cy="687771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>
            <a:xfrm flipV="1">
              <a:off x="2986482" y="5204831"/>
              <a:ext cx="1515180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4" name="Straight Connector 393"/>
            <p:cNvCxnSpPr/>
            <p:nvPr/>
          </p:nvCxnSpPr>
          <p:spPr>
            <a:xfrm>
              <a:off x="4501662" y="5078312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5" name="Straight Connector 394"/>
            <p:cNvCxnSpPr/>
            <p:nvPr/>
          </p:nvCxnSpPr>
          <p:spPr>
            <a:xfrm>
              <a:off x="4501662" y="4823833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>
            <a:xfrm flipH="1">
              <a:off x="3175852" y="4892351"/>
              <a:ext cx="2790981" cy="7682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397" name="Straight Connector 396"/>
            <p:cNvCxnSpPr/>
            <p:nvPr/>
          </p:nvCxnSpPr>
          <p:spPr>
            <a:xfrm>
              <a:off x="578634" y="3840436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98" name="Straight Connector 397"/>
            <p:cNvCxnSpPr/>
            <p:nvPr/>
          </p:nvCxnSpPr>
          <p:spPr>
            <a:xfrm>
              <a:off x="1055078" y="4079077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99" name="Straight Connector 398"/>
            <p:cNvCxnSpPr/>
            <p:nvPr/>
          </p:nvCxnSpPr>
          <p:spPr>
            <a:xfrm>
              <a:off x="1758462" y="3856370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0" name="Straight Connector 399"/>
            <p:cNvCxnSpPr/>
            <p:nvPr/>
          </p:nvCxnSpPr>
          <p:spPr>
            <a:xfrm>
              <a:off x="1055078" y="3865514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1" name="Straight Connector 400"/>
            <p:cNvCxnSpPr/>
            <p:nvPr/>
          </p:nvCxnSpPr>
          <p:spPr>
            <a:xfrm>
              <a:off x="2250832" y="3865514"/>
              <a:ext cx="0" cy="15517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402" name="Rectangle 401"/>
            <p:cNvSpPr/>
            <p:nvPr/>
          </p:nvSpPr>
          <p:spPr>
            <a:xfrm>
              <a:off x="437914" y="4259572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z1</a:t>
              </a: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1633668" y="4259572"/>
              <a:ext cx="757841" cy="31954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zn</a:t>
              </a:r>
              <a:endPara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578591" y="4564372"/>
              <a:ext cx="0" cy="46218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05" name="Straight Connector 404"/>
            <p:cNvCxnSpPr/>
            <p:nvPr/>
          </p:nvCxnSpPr>
          <p:spPr>
            <a:xfrm>
              <a:off x="1055078" y="4803013"/>
              <a:ext cx="703385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406" name="Straight Connector 405"/>
            <p:cNvCxnSpPr/>
            <p:nvPr/>
          </p:nvCxnSpPr>
          <p:spPr>
            <a:xfrm>
              <a:off x="1055078" y="4589450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7" name="Straight Connector 406"/>
            <p:cNvCxnSpPr/>
            <p:nvPr/>
          </p:nvCxnSpPr>
          <p:spPr>
            <a:xfrm>
              <a:off x="2250832" y="4589450"/>
              <a:ext cx="0" cy="11817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08" name="Straight Connector 407"/>
            <p:cNvCxnSpPr/>
            <p:nvPr/>
          </p:nvCxnSpPr>
          <p:spPr>
            <a:xfrm>
              <a:off x="1758462" y="4589449"/>
              <a:ext cx="0" cy="23438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09" name="TextBox 408"/>
            <p:cNvSpPr txBox="1"/>
            <p:nvPr/>
          </p:nvSpPr>
          <p:spPr>
            <a:xfrm>
              <a:off x="2740665" y="3320389"/>
              <a:ext cx="82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DC UL Fuse </a:t>
              </a:r>
            </a:p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Combiner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3671198" y="3464577"/>
              <a:ext cx="10550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UL DC Disconnect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391509" y="3383236"/>
              <a:ext cx="42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srgbClr val="FF0000"/>
                  </a:solidFill>
                  <a:latin typeface="Calibri"/>
                </a:rPr>
                <a:t>⁺</a:t>
              </a:r>
              <a:endParaRPr lang="en-AU" sz="4800" dirty="0">
                <a:solidFill>
                  <a:srgbClr val="FF0000"/>
                </a:solidFill>
                <a:latin typeface="Calibri"/>
              </a:endParaRPr>
            </a:p>
          </p:txBody>
        </p:sp>
        <p:pic>
          <p:nvPicPr>
            <p:cNvPr id="412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39" y="4191428"/>
              <a:ext cx="70338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450" y="1660169"/>
              <a:ext cx="564023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450" y="2347112"/>
              <a:ext cx="530144" cy="21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15" name="Straight Connector 414"/>
            <p:cNvCxnSpPr/>
            <p:nvPr/>
          </p:nvCxnSpPr>
          <p:spPr>
            <a:xfrm flipH="1">
              <a:off x="5671875" y="1545145"/>
              <a:ext cx="1577" cy="1004279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16" name="Straight Connector 415"/>
            <p:cNvCxnSpPr/>
            <p:nvPr/>
          </p:nvCxnSpPr>
          <p:spPr>
            <a:xfrm>
              <a:off x="5332128" y="2718342"/>
              <a:ext cx="0" cy="385302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17" name="Straight Connector 416"/>
            <p:cNvCxnSpPr/>
            <p:nvPr/>
          </p:nvCxnSpPr>
          <p:spPr>
            <a:xfrm>
              <a:off x="5553761" y="2570244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418" name="Straight Connector 417"/>
            <p:cNvCxnSpPr/>
            <p:nvPr/>
          </p:nvCxnSpPr>
          <p:spPr>
            <a:xfrm>
              <a:off x="5650476" y="2125490"/>
              <a:ext cx="5275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>
            <a:xfrm>
              <a:off x="6182447" y="1792795"/>
              <a:ext cx="0" cy="720299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0" name="Straight Connector 419"/>
            <p:cNvCxnSpPr/>
            <p:nvPr/>
          </p:nvCxnSpPr>
          <p:spPr>
            <a:xfrm>
              <a:off x="6846266" y="1523183"/>
              <a:ext cx="0" cy="962954"/>
            </a:xfrm>
            <a:prstGeom prst="line">
              <a:avLst/>
            </a:prstGeom>
            <a:noFill/>
            <a:ln w="1016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1" name="Straight Connector 420"/>
            <p:cNvCxnSpPr/>
            <p:nvPr/>
          </p:nvCxnSpPr>
          <p:spPr>
            <a:xfrm>
              <a:off x="5364393" y="2951244"/>
              <a:ext cx="1628447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>
            <a:xfrm>
              <a:off x="6992840" y="2817615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23" name="Straight Connector 422"/>
            <p:cNvCxnSpPr/>
            <p:nvPr/>
          </p:nvCxnSpPr>
          <p:spPr>
            <a:xfrm>
              <a:off x="6732240" y="2570244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424" name="TextBox 423"/>
            <p:cNvSpPr txBox="1"/>
            <p:nvPr/>
          </p:nvSpPr>
          <p:spPr>
            <a:xfrm>
              <a:off x="5118576" y="1066800"/>
              <a:ext cx="82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DC UL Fuse </a:t>
              </a:r>
            </a:p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ReCombiner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6049109" y="1072489"/>
              <a:ext cx="1055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UL DC 2</a:t>
              </a:r>
              <a:r>
                <a:rPr lang="en-AU" sz="900" b="1" baseline="30000" dirty="0" smtClean="0">
                  <a:solidFill>
                    <a:prstClr val="black"/>
                  </a:solidFill>
                  <a:latin typeface="Calibri"/>
                </a:rPr>
                <a:t>nd</a:t>
              </a:r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 Disconnect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26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49" y="1937839"/>
              <a:ext cx="70338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7" name="Straight Connector 426"/>
            <p:cNvCxnSpPr/>
            <p:nvPr/>
          </p:nvCxnSpPr>
          <p:spPr>
            <a:xfrm flipV="1">
              <a:off x="4466494" y="1770002"/>
              <a:ext cx="772905" cy="103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>
            <a:xfrm flipV="1">
              <a:off x="4482727" y="4098704"/>
              <a:ext cx="386453" cy="2385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29" name="Straight Connector 428"/>
            <p:cNvCxnSpPr/>
            <p:nvPr/>
          </p:nvCxnSpPr>
          <p:spPr>
            <a:xfrm>
              <a:off x="4852947" y="2435473"/>
              <a:ext cx="0" cy="16552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30" name="Straight Connector 429"/>
            <p:cNvCxnSpPr>
              <a:endCxn id="414" idx="1"/>
            </p:cNvCxnSpPr>
            <p:nvPr/>
          </p:nvCxnSpPr>
          <p:spPr>
            <a:xfrm>
              <a:off x="4852947" y="2453051"/>
              <a:ext cx="338503" cy="988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31" name="Straight Connector 430"/>
            <p:cNvCxnSpPr/>
            <p:nvPr/>
          </p:nvCxnSpPr>
          <p:spPr>
            <a:xfrm>
              <a:off x="4524727" y="2897896"/>
              <a:ext cx="75759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2" name="Straight Connector 431"/>
            <p:cNvCxnSpPr/>
            <p:nvPr/>
          </p:nvCxnSpPr>
          <p:spPr>
            <a:xfrm>
              <a:off x="4996360" y="3000792"/>
              <a:ext cx="0" cy="220404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3" name="Straight Connector 432"/>
            <p:cNvCxnSpPr/>
            <p:nvPr/>
          </p:nvCxnSpPr>
          <p:spPr>
            <a:xfrm>
              <a:off x="4546300" y="5188078"/>
              <a:ext cx="45006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>
            <a:xfrm>
              <a:off x="4996360" y="3000792"/>
              <a:ext cx="306647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5" name="Straight Connector 434"/>
            <p:cNvCxnSpPr/>
            <p:nvPr/>
          </p:nvCxnSpPr>
          <p:spPr>
            <a:xfrm flipV="1">
              <a:off x="5966833" y="2651215"/>
              <a:ext cx="0" cy="2253589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436" name="Straight Connector 435"/>
            <p:cNvCxnSpPr/>
            <p:nvPr/>
          </p:nvCxnSpPr>
          <p:spPr>
            <a:xfrm flipH="1">
              <a:off x="7399644" y="1441821"/>
              <a:ext cx="1251989" cy="1629411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7" name="Straight Connector 436"/>
            <p:cNvCxnSpPr/>
            <p:nvPr/>
          </p:nvCxnSpPr>
          <p:spPr>
            <a:xfrm flipH="1">
              <a:off x="7419905" y="1441821"/>
              <a:ext cx="1366319" cy="172723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38" name="Straight Connector 437"/>
            <p:cNvCxnSpPr/>
            <p:nvPr/>
          </p:nvCxnSpPr>
          <p:spPr>
            <a:xfrm>
              <a:off x="7550663" y="2554881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439" name="Straight Connector 438"/>
            <p:cNvCxnSpPr/>
            <p:nvPr/>
          </p:nvCxnSpPr>
          <p:spPr>
            <a:xfrm flipH="1" flipV="1">
              <a:off x="6881434" y="2650377"/>
              <a:ext cx="669230" cy="1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440" name="Straight Connector 439"/>
            <p:cNvCxnSpPr/>
            <p:nvPr/>
          </p:nvCxnSpPr>
          <p:spPr>
            <a:xfrm flipV="1">
              <a:off x="7248526" y="2643188"/>
              <a:ext cx="0" cy="864395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ysDot"/>
            </a:ln>
            <a:effectLst/>
          </p:spPr>
        </p:cxnSp>
        <p:cxnSp>
          <p:nvCxnSpPr>
            <p:cNvPr id="441" name="Straight Connector 440"/>
            <p:cNvCxnSpPr>
              <a:endCxn id="243" idx="1"/>
            </p:cNvCxnSpPr>
            <p:nvPr/>
          </p:nvCxnSpPr>
          <p:spPr>
            <a:xfrm flipH="1">
              <a:off x="8389155" y="4626859"/>
              <a:ext cx="6263" cy="44185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2" name="Straight Connector 441"/>
            <p:cNvCxnSpPr>
              <a:endCxn id="235" idx="1"/>
            </p:cNvCxnSpPr>
            <p:nvPr/>
          </p:nvCxnSpPr>
          <p:spPr>
            <a:xfrm flipH="1">
              <a:off x="8578312" y="4626859"/>
              <a:ext cx="2982" cy="44715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3" name="Straight Connector 442"/>
            <p:cNvCxnSpPr>
              <a:stCxn id="236" idx="0"/>
            </p:cNvCxnSpPr>
            <p:nvPr/>
          </p:nvCxnSpPr>
          <p:spPr>
            <a:xfrm>
              <a:off x="8599790" y="2817616"/>
              <a:ext cx="0" cy="1155945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4" name="Straight Connector 443"/>
            <p:cNvCxnSpPr/>
            <p:nvPr/>
          </p:nvCxnSpPr>
          <p:spPr>
            <a:xfrm>
              <a:off x="8079328" y="2795373"/>
              <a:ext cx="0" cy="1187336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5" name="Straight Connector 444"/>
            <p:cNvCxnSpPr/>
            <p:nvPr/>
          </p:nvCxnSpPr>
          <p:spPr>
            <a:xfrm flipH="1">
              <a:off x="8079328" y="3982709"/>
              <a:ext cx="334514" cy="0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6" name="Straight Connector 445"/>
            <p:cNvCxnSpPr/>
            <p:nvPr/>
          </p:nvCxnSpPr>
          <p:spPr>
            <a:xfrm>
              <a:off x="6846266" y="1613969"/>
              <a:ext cx="875847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47" name="Straight Connector 446"/>
            <p:cNvCxnSpPr/>
            <p:nvPr/>
          </p:nvCxnSpPr>
          <p:spPr>
            <a:xfrm flipV="1">
              <a:off x="6964522" y="2277847"/>
              <a:ext cx="757590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8" name="Straight Connector 447"/>
            <p:cNvCxnSpPr/>
            <p:nvPr/>
          </p:nvCxnSpPr>
          <p:spPr>
            <a:xfrm>
              <a:off x="6997874" y="2243249"/>
              <a:ext cx="0" cy="74073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49" name="Straight Connector 448"/>
            <p:cNvCxnSpPr/>
            <p:nvPr/>
          </p:nvCxnSpPr>
          <p:spPr>
            <a:xfrm>
              <a:off x="7896928" y="2838624"/>
              <a:ext cx="0" cy="202721"/>
            </a:xfrm>
            <a:prstGeom prst="line">
              <a:avLst/>
            </a:prstGeom>
            <a:noFill/>
            <a:ln w="1016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50" name="Straight Connector 449"/>
            <p:cNvCxnSpPr/>
            <p:nvPr/>
          </p:nvCxnSpPr>
          <p:spPr>
            <a:xfrm>
              <a:off x="7893563" y="3000792"/>
              <a:ext cx="0" cy="21592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51" name="TextBox 450"/>
            <p:cNvSpPr txBox="1"/>
            <p:nvPr/>
          </p:nvSpPr>
          <p:spPr>
            <a:xfrm>
              <a:off x="2391509" y="4884003"/>
              <a:ext cx="4220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4800" dirty="0" smtClean="0">
                  <a:solidFill>
                    <a:prstClr val="black"/>
                  </a:solidFill>
                  <a:latin typeface="Calibri"/>
                </a:rPr>
                <a:t>⁻</a:t>
              </a:r>
              <a:endParaRPr lang="en-AU" sz="4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Hexagon 451"/>
            <p:cNvSpPr/>
            <p:nvPr/>
          </p:nvSpPr>
          <p:spPr>
            <a:xfrm>
              <a:off x="1555410" y="5547330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3" name="Hexagon 452"/>
            <p:cNvSpPr/>
            <p:nvPr/>
          </p:nvSpPr>
          <p:spPr>
            <a:xfrm>
              <a:off x="2944109" y="5577700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54" name="Hexagon 453"/>
            <p:cNvSpPr/>
            <p:nvPr/>
          </p:nvSpPr>
          <p:spPr>
            <a:xfrm>
              <a:off x="3967146" y="5551821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455" name="Hexagon 454"/>
            <p:cNvSpPr/>
            <p:nvPr/>
          </p:nvSpPr>
          <p:spPr>
            <a:xfrm>
              <a:off x="8139341" y="3262401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56" name="Hexagon 455"/>
            <p:cNvSpPr/>
            <p:nvPr/>
          </p:nvSpPr>
          <p:spPr>
            <a:xfrm>
              <a:off x="7268297" y="4768011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457" name="Hexagon 456"/>
            <p:cNvSpPr/>
            <p:nvPr/>
          </p:nvSpPr>
          <p:spPr>
            <a:xfrm>
              <a:off x="5601184" y="3295815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458" name="Hexagon 457"/>
            <p:cNvSpPr/>
            <p:nvPr/>
          </p:nvSpPr>
          <p:spPr>
            <a:xfrm>
              <a:off x="6663441" y="3301875"/>
              <a:ext cx="365649" cy="381000"/>
            </a:xfrm>
            <a:prstGeom prst="hexagon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459" name="TextBox 458"/>
            <p:cNvSpPr txBox="1"/>
            <p:nvPr/>
          </p:nvSpPr>
          <p:spPr>
            <a:xfrm>
              <a:off x="4996359" y="4953000"/>
              <a:ext cx="23828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Note: 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Systems may have  G and F integrated into D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dirty="0" smtClean="0">
                  <a:solidFill>
                    <a:prstClr val="black"/>
                  </a:solidFill>
                  <a:latin typeface="Calibri"/>
                </a:rPr>
                <a:t>Systems may have A with inline cable fuse  that may eliminate B fuse combiner</a:t>
              </a:r>
            </a:p>
            <a:p>
              <a:pPr marL="285750" indent="-285750" defTabSz="914400">
                <a:buFont typeface="Arial" panose="020B0604020202020204" pitchFamily="34" charset="0"/>
                <a:buChar char="•"/>
              </a:pPr>
              <a:r>
                <a:rPr lang="en-AU" sz="1200" b="1" dirty="0" smtClean="0">
                  <a:solidFill>
                    <a:prstClr val="black"/>
                  </a:solidFill>
                  <a:latin typeface="Calibri"/>
                </a:rPr>
                <a:t>ESS – DC Energy Storage System</a:t>
              </a:r>
            </a:p>
          </p:txBody>
        </p:sp>
        <p:cxnSp>
          <p:nvCxnSpPr>
            <p:cNvPr id="460" name="Straight Arrow Connector 459"/>
            <p:cNvCxnSpPr/>
            <p:nvPr/>
          </p:nvCxnSpPr>
          <p:spPr>
            <a:xfrm flipV="1">
              <a:off x="1360169" y="5373648"/>
              <a:ext cx="0" cy="69947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461" name="Straight Arrow Connector 460"/>
            <p:cNvCxnSpPr/>
            <p:nvPr/>
          </p:nvCxnSpPr>
          <p:spPr>
            <a:xfrm flipV="1">
              <a:off x="3446586" y="5423850"/>
              <a:ext cx="0" cy="649271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462" name="Straight Arrow Connector 461"/>
            <p:cNvCxnSpPr/>
            <p:nvPr/>
          </p:nvCxnSpPr>
          <p:spPr>
            <a:xfrm flipV="1">
              <a:off x="4466494" y="5423849"/>
              <a:ext cx="4314" cy="595951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463" name="Straight Arrow Connector 462"/>
            <p:cNvCxnSpPr/>
            <p:nvPr/>
          </p:nvCxnSpPr>
          <p:spPr>
            <a:xfrm flipV="1">
              <a:off x="5443435" y="3204973"/>
              <a:ext cx="0" cy="69947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464" name="Straight Arrow Connector 463"/>
            <p:cNvCxnSpPr/>
            <p:nvPr/>
          </p:nvCxnSpPr>
          <p:spPr>
            <a:xfrm flipV="1">
              <a:off x="6529742" y="3179843"/>
              <a:ext cx="0" cy="69947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465" name="Straight Arrow Connector 464"/>
            <p:cNvCxnSpPr/>
            <p:nvPr/>
          </p:nvCxnSpPr>
          <p:spPr>
            <a:xfrm flipV="1">
              <a:off x="7216937" y="5281032"/>
              <a:ext cx="455118" cy="1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sp>
          <p:nvSpPr>
            <p:cNvPr id="467" name="TextBox 466"/>
            <p:cNvSpPr txBox="1"/>
            <p:nvPr/>
          </p:nvSpPr>
          <p:spPr>
            <a:xfrm>
              <a:off x="107052" y="5577700"/>
              <a:ext cx="1228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Cable inline Fuse (Cap Crimp)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1924998" y="5500756"/>
              <a:ext cx="11007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Fuse, 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PV Fuse holder PDBs, DC SPD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3491880" y="5551821"/>
              <a:ext cx="545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Switch 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5077308" y="3898636"/>
              <a:ext cx="9718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Fuse High Current, 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Open Style Fuse Holder, 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PDBs, DC SPD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6135228" y="3913758"/>
              <a:ext cx="78335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High Voltage, High Current DC Switch 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1" y="1230868"/>
              <a:ext cx="47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Solar Panel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0" y="3505200"/>
              <a:ext cx="47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Solar Panel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661481" y="160020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1857234" y="160020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TextBox 475"/>
            <p:cNvSpPr txBox="1"/>
            <p:nvPr/>
          </p:nvSpPr>
          <p:spPr>
            <a:xfrm>
              <a:off x="524287" y="2337889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TextBox 476"/>
            <p:cNvSpPr txBox="1"/>
            <p:nvPr/>
          </p:nvSpPr>
          <p:spPr>
            <a:xfrm>
              <a:off x="1716558" y="2336393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661481" y="385319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828801" y="385319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TextBox 479"/>
            <p:cNvSpPr txBox="1"/>
            <p:nvPr/>
          </p:nvSpPr>
          <p:spPr>
            <a:xfrm>
              <a:off x="524287" y="4597912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1716558" y="4589449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TextBox 481"/>
            <p:cNvSpPr txBox="1"/>
            <p:nvPr/>
          </p:nvSpPr>
          <p:spPr>
            <a:xfrm>
              <a:off x="7343634" y="1837164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DC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TextBox 482"/>
            <p:cNvSpPr txBox="1"/>
            <p:nvPr/>
          </p:nvSpPr>
          <p:spPr>
            <a:xfrm>
              <a:off x="8187696" y="2954910"/>
              <a:ext cx="3935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100" b="1" dirty="0" smtClean="0">
                  <a:solidFill>
                    <a:prstClr val="black"/>
                  </a:solidFill>
                  <a:latin typeface="Calibri"/>
                </a:rPr>
                <a:t>AC</a:t>
              </a:r>
              <a:endParaRPr lang="en-AU" sz="11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84" name="Straight Arrow Connector 483"/>
            <p:cNvCxnSpPr/>
            <p:nvPr/>
          </p:nvCxnSpPr>
          <p:spPr>
            <a:xfrm flipV="1">
              <a:off x="7578855" y="3232578"/>
              <a:ext cx="0" cy="65930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sp>
          <p:nvSpPr>
            <p:cNvPr id="485" name="TextBox 484"/>
            <p:cNvSpPr txBox="1"/>
            <p:nvPr/>
          </p:nvSpPr>
          <p:spPr>
            <a:xfrm>
              <a:off x="7108087" y="3908157"/>
              <a:ext cx="6291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Fuse, SPD</a:t>
              </a:r>
            </a:p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DC PV Fuse holder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86" name="TextBox 485"/>
            <p:cNvSpPr txBox="1"/>
            <p:nvPr/>
          </p:nvSpPr>
          <p:spPr>
            <a:xfrm>
              <a:off x="7104220" y="5388858"/>
              <a:ext cx="708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1000" b="1" dirty="0" smtClean="0">
                  <a:solidFill>
                    <a:schemeClr val="accent4"/>
                  </a:solidFill>
                  <a:latin typeface="Calibri"/>
                </a:rPr>
                <a:t>AC 600Vac Switch, AC SPD, MV Fuse </a:t>
              </a:r>
              <a:endParaRPr lang="en-AU" sz="1000" b="1" dirty="0">
                <a:solidFill>
                  <a:schemeClr val="accent4"/>
                </a:solidFill>
                <a:latin typeface="Calibri"/>
              </a:endParaRPr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1730594" y="6063679"/>
              <a:ext cx="3460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914400">
                <a:buFont typeface="Wingdings" panose="05000000000000000000" pitchFamily="2" charset="2"/>
                <a:buChar char="q"/>
              </a:pPr>
              <a:r>
                <a:rPr lang="en-AU" sz="1200" b="1" dirty="0" smtClean="0">
                  <a:solidFill>
                    <a:srgbClr val="FF0000"/>
                  </a:solidFill>
                  <a:latin typeface="Calibri"/>
                </a:rPr>
                <a:t>Combiner Box with Arc Flash Fault Protection and Ground Fault Protection per NEC 2017 </a:t>
              </a:r>
              <a:endParaRPr lang="en-AU" sz="12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488" name="Hexagon 487"/>
            <p:cNvSpPr/>
            <p:nvPr/>
          </p:nvSpPr>
          <p:spPr>
            <a:xfrm>
              <a:off x="7141562" y="1719971"/>
              <a:ext cx="237635" cy="455991"/>
            </a:xfrm>
            <a:prstGeom prst="hexagon">
              <a:avLst/>
            </a:prstGeom>
            <a:solidFill>
              <a:srgbClr val="1F497D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ESS</a:t>
              </a:r>
            </a:p>
          </p:txBody>
        </p:sp>
        <p:cxnSp>
          <p:nvCxnSpPr>
            <p:cNvPr id="489" name="Straight Connector 488"/>
            <p:cNvCxnSpPr/>
            <p:nvPr/>
          </p:nvCxnSpPr>
          <p:spPr>
            <a:xfrm>
              <a:off x="7256280" y="1575835"/>
              <a:ext cx="0" cy="15517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490" name="Straight Connector 489"/>
            <p:cNvCxnSpPr/>
            <p:nvPr/>
          </p:nvCxnSpPr>
          <p:spPr>
            <a:xfrm>
              <a:off x="7260379" y="2170256"/>
              <a:ext cx="7917" cy="12086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491" name="TextBox 490"/>
            <p:cNvSpPr txBox="1"/>
            <p:nvPr/>
          </p:nvSpPr>
          <p:spPr>
            <a:xfrm>
              <a:off x="7737233" y="616530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AU" sz="900" b="1" dirty="0" smtClean="0">
                  <a:solidFill>
                    <a:prstClr val="black"/>
                  </a:solidFill>
                  <a:latin typeface="Calibri"/>
                </a:rPr>
                <a:t>AC MV Grid Connection </a:t>
              </a:r>
              <a:endParaRPr lang="en-AU" sz="9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92" name="Straight Arrow Connector 491"/>
            <p:cNvCxnSpPr/>
            <p:nvPr/>
          </p:nvCxnSpPr>
          <p:spPr>
            <a:xfrm flipH="1">
              <a:off x="7260379" y="1051411"/>
              <a:ext cx="75549" cy="499143"/>
            </a:xfrm>
            <a:prstGeom prst="straightConnector1">
              <a:avLst/>
            </a:prstGeom>
            <a:noFill/>
            <a:ln w="50800" cap="flat" cmpd="sng" algn="ctr">
              <a:solidFill>
                <a:schemeClr val="accent4"/>
              </a:solidFill>
              <a:prstDash val="solid"/>
              <a:tailEnd type="arrow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>
            <a:xfrm>
              <a:off x="7248526" y="3236641"/>
              <a:ext cx="0" cy="152400"/>
            </a:xfrm>
            <a:prstGeom prst="line">
              <a:avLst/>
            </a:prstGeom>
            <a:noFill/>
            <a:ln w="101600" cap="flat" cmpd="sng" algn="ctr">
              <a:solidFill>
                <a:srgbClr val="00B050"/>
              </a:solidFill>
              <a:prstDash val="solid"/>
            </a:ln>
            <a:effectLst/>
          </p:spPr>
        </p:cxnSp>
        <p:pic>
          <p:nvPicPr>
            <p:cNvPr id="195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29" y="6027289"/>
              <a:ext cx="1010586" cy="44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416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 Overview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String Combiner Box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184200"/>
            <a:ext cx="5691732" cy="398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MERSEN">
  <a:themeElements>
    <a:clrScheme name="Mersen Colors">
      <a:dk1>
        <a:srgbClr val="517485"/>
      </a:dk1>
      <a:lt1>
        <a:sysClr val="window" lastClr="FFFFFF"/>
      </a:lt1>
      <a:dk2>
        <a:srgbClr val="96A9B1"/>
      </a:dk2>
      <a:lt2>
        <a:srgbClr val="CAD4D8"/>
      </a:lt2>
      <a:accent1>
        <a:srgbClr val="517485"/>
      </a:accent1>
      <a:accent2>
        <a:srgbClr val="008ED5"/>
      </a:accent2>
      <a:accent3>
        <a:srgbClr val="4E55A2"/>
      </a:accent3>
      <a:accent4>
        <a:srgbClr val="E84E0F"/>
      </a:accent4>
      <a:accent5>
        <a:srgbClr val="65B32E"/>
      </a:accent5>
      <a:accent6>
        <a:srgbClr val="C24F97"/>
      </a:accent6>
      <a:hlink>
        <a:srgbClr val="0000FF"/>
      </a:hlink>
      <a:folHlink>
        <a:srgbClr val="800080"/>
      </a:folHlink>
    </a:clrScheme>
    <a:fontScheme name="Soloc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Settings\nanjac\Desktop\process_diffusion_charte.ppt</Template>
  <TotalTime>3947</TotalTime>
  <Words>1464</Words>
  <Application>Microsoft Office PowerPoint</Application>
  <PresentationFormat>On-screen Show (4:3)</PresentationFormat>
  <Paragraphs>473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1_MERSEN</vt:lpstr>
      <vt:lpstr>think-cell Slide</vt:lpstr>
      <vt:lpstr>HelioProtection®</vt:lpstr>
      <vt:lpstr>Application Overview</vt:lpstr>
      <vt:lpstr>Application Overview</vt:lpstr>
      <vt:lpstr>Architecture  1 – Residential, Micro Inverter Roof Top  - 600Vdc (5kW-36kW)</vt:lpstr>
      <vt:lpstr>Application Overview</vt:lpstr>
      <vt:lpstr>Architecture 2 – Commercial, String Inverter  Roof Top – 600Vdc &amp; 1000Vdc max. (36kW-250kW)</vt:lpstr>
      <vt:lpstr>Application Overview</vt:lpstr>
      <vt:lpstr>Architecture  3 – Utility, Central Inverter Ground Mount – 1000Vdc &amp; 1500Vdc max. (&gt;250kW)</vt:lpstr>
      <vt:lpstr>Application Overview</vt:lpstr>
      <vt:lpstr>Application Overview</vt:lpstr>
      <vt:lpstr>Application Overview</vt:lpstr>
      <vt:lpstr>Application Overview</vt:lpstr>
      <vt:lpstr>Application Overview</vt:lpstr>
      <vt:lpstr>Current Trends in PV Systems Deployment</vt:lpstr>
      <vt:lpstr>PV Supplier Ecosystem</vt:lpstr>
      <vt:lpstr>Customer Groups – Overview</vt:lpstr>
      <vt:lpstr>Customer Overview (EPC)</vt:lpstr>
      <vt:lpstr>HelioProtection® Product Offering</vt:lpstr>
      <vt:lpstr>HelioProtection® Product Offering</vt:lpstr>
      <vt:lpstr>HelioProtection® Product Offering</vt:lpstr>
      <vt:lpstr>HelioProtection® Product Offering</vt:lpstr>
      <vt:lpstr>Why HelioProtection®?</vt:lpstr>
      <vt:lpstr>Product Resources</vt:lpstr>
      <vt:lpstr>PowerPoint Presentation</vt:lpstr>
    </vt:vector>
  </TitlesOfParts>
  <Company>CARBONE LORRAINE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barry.kirkorian@us.mersen.com</dc:creator>
  <cp:lastModifiedBy>Mersen</cp:lastModifiedBy>
  <cp:revision>241</cp:revision>
  <dcterms:created xsi:type="dcterms:W3CDTF">2005-06-21T08:40:54Z</dcterms:created>
  <dcterms:modified xsi:type="dcterms:W3CDTF">2017-08-14T13:14:21Z</dcterms:modified>
</cp:coreProperties>
</file>